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5" r:id="rId3"/>
    <p:sldId id="329" r:id="rId4"/>
    <p:sldId id="256" r:id="rId5"/>
    <p:sldId id="258" r:id="rId6"/>
    <p:sldId id="259" r:id="rId7"/>
    <p:sldId id="263" r:id="rId8"/>
    <p:sldId id="262" r:id="rId9"/>
    <p:sldId id="265" r:id="rId10"/>
    <p:sldId id="264" r:id="rId11"/>
    <p:sldId id="268" r:id="rId12"/>
    <p:sldId id="266" r:id="rId13"/>
    <p:sldId id="261" r:id="rId14"/>
    <p:sldId id="272" r:id="rId15"/>
    <p:sldId id="271" r:id="rId16"/>
    <p:sldId id="270" r:id="rId17"/>
    <p:sldId id="273" r:id="rId18"/>
    <p:sldId id="278" r:id="rId19"/>
    <p:sldId id="277" r:id="rId20"/>
    <p:sldId id="287" r:id="rId21"/>
    <p:sldId id="28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2" y="258"/>
      </p:cViewPr>
      <p:guideLst>
        <p:guide orient="horz" pos="2164"/>
        <p:guide pos="38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8C8F4-2DAD-4400-B1AE-CC2886CE98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B20C7-8B28-4125-A2A4-F1C3C6557A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6260" y="484505"/>
            <a:ext cx="10071735" cy="1206500"/>
          </a:xfrm>
        </p:spPr>
        <p:txBody>
          <a:bodyPr/>
          <a:lstStyle/>
          <a:p>
            <a:r>
              <a:rPr lang="en-US" altLang="zh-CN" sz="4800" b="1" i="1" u="sng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How to write a colourful sentence:</a:t>
            </a:r>
            <a:endParaRPr lang="en-US" altLang="zh-CN" sz="4800" b="1" i="1" u="sng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075" y="2148205"/>
            <a:ext cx="6588125" cy="3705225"/>
          </a:xfrm>
        </p:spPr>
        <p:txBody>
          <a:bodyPr/>
          <a:lstStyle/>
          <a:p>
            <a:r>
              <a:rPr lang="en-US" altLang="zh-CN" sz="40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rich  words</a:t>
            </a:r>
            <a:endParaRPr lang="en-US" altLang="zh-CN" sz="40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 phrases</a:t>
            </a:r>
            <a:endParaRPr lang="en-US" altLang="zh-CN" sz="40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useful sentence patterns</a:t>
            </a:r>
            <a:endParaRPr lang="en-US" altLang="zh-CN" sz="4000" b="1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vivid situation 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polishment </a:t>
            </a:r>
            <a:endParaRPr lang="en-US" altLang="zh-CN" sz="40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4770" y="1691005"/>
            <a:ext cx="3390900" cy="4019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0"/>
            <a:ext cx="11944350" cy="6781800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u="sng" kern="10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词汇情感化</a:t>
            </a:r>
            <a:endParaRPr lang="en-US" altLang="zh-CN" b="1" kern="10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</a:t>
            </a:r>
            <a:r>
              <a:rPr lang="zh-CN" alt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欣喜若狂</a:t>
            </a:r>
            <a:endParaRPr lang="zh-CN" altLang="en-US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放声大笑</a:t>
            </a:r>
            <a:endParaRPr lang="zh-CN" altLang="en-US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be boiling with anger </a:t>
            </a:r>
            <a:endParaRPr lang="en-US" altLang="zh-CN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the room in a burst of anger                      </a:t>
            </a:r>
            <a:r>
              <a:rPr lang="zh-CN" alt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怒气冲冲跑出房间</a:t>
            </a:r>
            <a:endParaRPr lang="zh-CN" altLang="en-US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</a:t>
            </a:r>
            <a:r>
              <a:rPr lang="zh-CN" alt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心里忐忑不安 </a:t>
            </a:r>
            <a:endParaRPr lang="zh-CN" altLang="en-US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吓呆</a:t>
            </a:r>
            <a:endParaRPr lang="zh-CN" altLang="en-US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</a:t>
            </a:r>
            <a:r>
              <a:rPr lang="zh-CN" alt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用手捂着脸</a:t>
            </a:r>
            <a:endParaRPr lang="zh-CN" altLang="en-US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en-US" altLang="zh-CN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zh-CN" altLang="en-US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来回地走</a:t>
            </a:r>
            <a:endParaRPr lang="zh-CN" altLang="en-US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3860" y="4622800"/>
            <a:ext cx="8838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cover the face with hands  /bury /hide one's face in hands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6875" y="3999865"/>
            <a:ext cx="2985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freeze with terror</a:t>
            </a:r>
            <a:endParaRPr lang="en-US" altLang="zh-CN" sz="28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800" y="3354705"/>
            <a:ext cx="5043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butterflies in the stomach</a:t>
            </a:r>
            <a:endParaRPr lang="en-US" altLang="zh-CN" sz="28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375" y="2717165"/>
            <a:ext cx="2298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storm out of</a:t>
            </a:r>
            <a:endParaRPr lang="en-US" altLang="zh-CN" sz="28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880" y="1330325"/>
            <a:ext cx="6446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grin from ear to ear/roar with laughter</a:t>
            </a:r>
            <a:endParaRPr lang="en-US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" y="725805"/>
            <a:ext cx="6100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be wild with excitement/delight</a:t>
            </a:r>
            <a:endParaRPr lang="en-US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19870" y="2066290"/>
            <a:ext cx="17316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怒火中烧</a:t>
            </a:r>
            <a:endParaRPr lang="zh-CN" altLang="en-US" sz="2800" b="1" kern="10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2406" y="5255322"/>
            <a:ext cx="4890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等线" panose="02010600030101010101" charset="-122"/>
                <a:cs typeface="Times New Roman" panose="02020603050405020304" pitchFamily="18" charset="0"/>
                <a:sym typeface="+mn-ea"/>
              </a:rPr>
              <a:t>pace/step  back and forth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10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5" y="0"/>
            <a:ext cx="12125325" cy="6857999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kern="100">
                <a:solidFill>
                  <a:srgbClr val="00B05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补全句子</a:t>
            </a:r>
            <a:endParaRPr lang="en-US" altLang="zh-CN" sz="3200" b="1" kern="100">
              <a:solidFill>
                <a:srgbClr val="00B05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kern="100"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teacher’s green eyes </a:t>
            </a:r>
            <a:endParaRPr lang="en-US" altLang="zh-CN" kern="10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我的老师眼红嫉妒</a:t>
            </a:r>
            <a:r>
              <a:rPr lang="en-US" altLang="zh-CN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眼睛里闪着怒火。</a:t>
            </a:r>
            <a:r>
              <a:rPr lang="en-US" altLang="zh-CN" kern="100">
                <a:latin typeface="+mn-ea"/>
                <a:cs typeface="Times New Roman" panose="02020603050405020304" pitchFamily="18" charset="0"/>
              </a:rPr>
              <a:t> </a:t>
            </a:r>
            <a:endParaRPr lang="en-US" altLang="zh-CN" kern="100">
              <a:latin typeface="+mn-ea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              </a:t>
            </a:r>
            <a:r>
              <a:rPr lang="en-US" altLang="zh-CN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door slowly opened.</a:t>
            </a:r>
            <a:endParaRPr lang="en-US" altLang="zh-CN" kern="10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门慢慢开启时我吓呆了。</a:t>
            </a:r>
            <a:endParaRPr lang="zh-CN" altLang="en-US" kern="10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kern="100">
                <a:latin typeface="+mn-ea"/>
                <a:cs typeface="Times New Roman" panose="02020603050405020304" pitchFamily="18" charset="0"/>
              </a:rPr>
              <a:t>3. </a:t>
            </a:r>
            <a:r>
              <a:rPr lang="en-US" altLang="zh-CN" kern="100">
                <a:latin typeface="Times New Roman" panose="02020603050405020304" pitchFamily="18" charset="0"/>
                <a:cs typeface="Times New Roman" panose="02020603050405020304" pitchFamily="18" charset="0"/>
              </a:rPr>
              <a:t>He                         </a:t>
            </a:r>
            <a:r>
              <a:rPr lang="en-US" altLang="zh-CN" kern="100">
                <a:latin typeface="+mn-ea"/>
                <a:cs typeface="Times New Roman" panose="02020603050405020304" pitchFamily="18" charset="0"/>
              </a:rPr>
              <a:t>                        </a:t>
            </a:r>
            <a:r>
              <a:rPr lang="en-US" altLang="zh-CN" kern="100" smtClean="0">
                <a:latin typeface="+mn-ea"/>
                <a:cs typeface="Times New Roman" panose="02020603050405020304" pitchFamily="18" charset="0"/>
              </a:rPr>
              <a:t>  </a:t>
            </a:r>
            <a:r>
              <a:rPr lang="en-US" altLang="zh-CN" kern="100">
                <a:latin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kern="1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and </a:t>
            </a:r>
            <a:r>
              <a:rPr lang="en-US" altLang="zh-CN" kern="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tried to block out the sadness</a:t>
            </a:r>
            <a:endParaRPr lang="en-US" altLang="zh-CN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kern="100">
                <a:latin typeface="Times New Roman" panose="02020603050405020304" pitchFamily="18" charset="0"/>
                <a:cs typeface="Times New Roman" panose="02020603050405020304" pitchFamily="18" charset="0"/>
              </a:rPr>
              <a:t>erupting inside him.</a:t>
            </a:r>
            <a:endParaRPr lang="en-US" altLang="zh-CN" kern="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他双手抱住头</a:t>
            </a:r>
            <a:r>
              <a:rPr lang="en-US" altLang="zh-CN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尽力控制内心汹涌而来的悲痛。</a:t>
            </a:r>
            <a:endParaRPr lang="en-US" altLang="zh-CN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kern="100">
              <a:latin typeface="+mn-ea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kern="100">
              <a:latin typeface="+mn-ea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31005" y="698500"/>
            <a:ext cx="70040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u="sng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were shining/burning/boiling with anger. </a:t>
            </a:r>
            <a:endParaRPr lang="en-US" altLang="zh-CN" sz="2800" b="1" u="sng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430" y="2136775"/>
            <a:ext cx="2877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froze with terror</a:t>
            </a:r>
            <a:r>
              <a:rPr lang="en-US" altLang="zh-CN" sz="2800" b="1" u="sng" kern="1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800" b="1" u="sng" kern="100">
              <a:solidFill>
                <a:srgbClr val="FF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5390" y="3467735"/>
            <a:ext cx="4785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u="sng" kern="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buried his head in his hands</a:t>
            </a:r>
            <a:endParaRPr lang="en-US" altLang="zh-CN" sz="2800" b="1" u="sng" kern="1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5" y="0"/>
            <a:ext cx="12030075" cy="6772275"/>
          </a:xfrm>
        </p:spPr>
        <p:txBody>
          <a:bodyPr>
            <a:normAutofit lnSpcReduction="10000"/>
          </a:bodyPr>
          <a:lstStyle/>
          <a:p>
            <a:pPr marL="0" marR="0" indent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kern="100">
                <a:solidFill>
                  <a:schemeClr val="accent1"/>
                </a:solidFill>
                <a:latin typeface="+mn-ea"/>
                <a:cs typeface="Times New Roman" panose="02020603050405020304" pitchFamily="18" charset="0"/>
              </a:rPr>
              <a:t>英 译 汉</a:t>
            </a:r>
            <a:endParaRPr lang="zh-CN" altLang="en-US" kern="100">
              <a:solidFill>
                <a:schemeClr val="accent1"/>
              </a:solidFill>
              <a:latin typeface="+mn-ea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kern="100">
                <a:latin typeface="+mn-ea"/>
                <a:cs typeface="Times New Roman" panose="02020603050405020304" pitchFamily="18" charset="0"/>
              </a:rPr>
              <a:t> 4. </a:t>
            </a:r>
            <a:r>
              <a:rPr lang="en-US" altLang="zh-CN" kern="100">
                <a:latin typeface="Times New Roman" panose="02020603050405020304" pitchFamily="18" charset="0"/>
                <a:cs typeface="Times New Roman" panose="02020603050405020304" pitchFamily="18" charset="0"/>
              </a:rPr>
              <a:t>Swallowing hard, she tried to </a:t>
            </a:r>
            <a:r>
              <a:rPr lang="en-US" altLang="zh-CN" u="sng" kern="10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contain her grief</a:t>
            </a:r>
            <a:r>
              <a:rPr lang="zh-CN" altLang="en-US" u="sng" kern="10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kern="100">
                <a:latin typeface="Times New Roman" panose="02020603050405020304" pitchFamily="18" charset="0"/>
                <a:cs typeface="Times New Roman" panose="02020603050405020304" pitchFamily="18" charset="0"/>
              </a:rPr>
              <a:t>but everyone around her could </a:t>
            </a:r>
            <a:r>
              <a:rPr lang="en-US" altLang="zh-CN" b="1" u="sng" kern="10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sense</a:t>
            </a:r>
            <a:r>
              <a:rPr lang="en-US" altLang="zh-CN" kern="100">
                <a:latin typeface="Times New Roman" panose="02020603050405020304" pitchFamily="18" charset="0"/>
                <a:cs typeface="Times New Roman" panose="02020603050405020304" pitchFamily="18" charset="0"/>
              </a:rPr>
              <a:t> it.</a:t>
            </a:r>
            <a:endParaRPr lang="en-US" altLang="zh-CN" kern="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她努力抑制着</a:t>
            </a:r>
            <a:r>
              <a:rPr lang="en-US" altLang="zh-CN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尽力                 </a:t>
            </a:r>
            <a:r>
              <a:rPr lang="en-US" altLang="zh-CN" kern="1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但是周围的人都能感受到她</a:t>
            </a:r>
            <a:endParaRPr lang="zh-CN" altLang="en-US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是多么悲痛</a:t>
            </a:r>
            <a:r>
              <a:rPr lang="zh-CN" altLang="en-US" kern="1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kern="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horror movie just </a:t>
            </a:r>
            <a:r>
              <a:rPr lang="en-US" altLang="zh-CN" b="1" u="sng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made my hair stand on end.</a:t>
            </a:r>
            <a:r>
              <a:rPr lang="en-US" altLang="zh-CN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endParaRPr lang="en-US" altLang="zh-CN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这部恐怖电影              。</a:t>
            </a:r>
            <a:endParaRPr lang="en-US" altLang="zh-CN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kern="100"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zh-CN" b="0" i="0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little boy </a:t>
            </a:r>
            <a:r>
              <a:rPr lang="en-US" altLang="zh-CN" b="1" u="sng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threw himself into his father’s arms</a:t>
            </a:r>
            <a:r>
              <a:rPr kumimoji="0" lang="zh-CN" altLang="zh-CN" b="0" i="0" strike="noStrike" cap="none" normalizeH="0" baseline="0">
                <a:ln>
                  <a:noFill/>
                </a:ln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zh-CN" b="0" i="0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being sepated from him for a whole year.</a:t>
            </a:r>
            <a:r>
              <a:rPr lang="zh-CN" altLang="zh-CN" b="1" u="sng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zh-CN" b="1" u="sng">
              <a:ln>
                <a:noFill/>
              </a:ln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zh-CN" altLang="zh-CN" b="0" i="0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在分别一整年之后,小男孩一下就                    </a:t>
            </a:r>
            <a:r>
              <a:rPr kumimoji="0" lang="zh-CN" altLang="en-US" b="0" i="0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kumimoji="0" lang="zh-CN" altLang="zh-CN" b="0" i="0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5005" y="464185"/>
            <a:ext cx="288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05760" y="1443990"/>
            <a:ext cx="28492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u="sng" kern="1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800" b="1" u="sng" kern="100">
              <a:solidFill>
                <a:srgbClr val="FF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8355" y="2019300"/>
            <a:ext cx="2695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控制自己的悲伤 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9670" y="3782060"/>
            <a:ext cx="2539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令我毛骨悚然</a:t>
            </a:r>
            <a:endParaRPr lang="en-US" altLang="zh-CN" sz="28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3060" y="5541010"/>
            <a:ext cx="3400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扑到了父亲的怀抱里</a:t>
            </a:r>
            <a:endParaRPr lang="en-US" altLang="zh-CN" sz="28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815" y="99695"/>
            <a:ext cx="11887835" cy="66579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句 子 优 化</a:t>
            </a:r>
            <a:endParaRPr lang="en-US" altLang="zh-CN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非谓语动词做状语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（</a:t>
            </a:r>
            <a:r>
              <a:rPr lang="en-US" altLang="zh-CN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doing/done/to do/with</a:t>
            </a:r>
            <a:r>
              <a:rPr lang="zh-CN" altLang="en-US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的复合结构）</a:t>
            </a:r>
            <a:r>
              <a:rPr lang="en-US" altLang="zh-CN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做状语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1.</a:t>
            </a:r>
            <a:r>
              <a:rPr lang="zh-CN" altLang="zh-CN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Seeing a big smile spread across her face, I felt so proud of what we did.</a:t>
            </a:r>
            <a:endParaRPr kumimoji="0" lang="zh-CN" altLang="zh-CN" b="0" i="0" u="none" strike="noStrike" cap="none" normalizeH="0" baseline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zh-CN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zh-CN" altLang="en-US" b="1" i="0" u="none" strike="noStrike" kern="100" cap="none" normalizeH="0" baseline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kumimoji="0" lang="zh-CN" altLang="en-US" b="1" i="0" u="none" strike="noStrike" kern="100" cap="none" normalizeH="0" baseline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他把信封翻过来，手在发抖。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(tremble)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en-US" altLang="zh-CN" b="0" i="0" u="none" strike="noStrike" kern="100" cap="none" normalizeH="0" baseline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zh-CN" b="0" i="0" u="none" strike="noStrike" kern="100" cap="none" normalizeH="0" baseline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觉察到我的焦虑和恐惧，父亲试图使我振作起来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(sense)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en-US" altLang="zh-CN" b="0" i="0" u="none" strike="noStrike" kern="100" cap="none" normalizeH="0" baseline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815" y="1922145"/>
            <a:ext cx="11410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800" b="1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看到她脸上展现出的灿烂笑容,我为我们所做的一切感到非常自豪。</a:t>
            </a:r>
            <a:endParaRPr lang="zh-CN" altLang="zh-CN" sz="2800" b="1">
              <a:ln>
                <a:noFill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1325" y="4036060"/>
            <a:ext cx="9471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turned the envelope over,  with his hands thembling.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095" y="5398135"/>
            <a:ext cx="116795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Sensing my anxiety and fear, my dad attempted to cheer me up.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5" y="0"/>
            <a:ext cx="12049125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zh-CN" altLang="en-US" sz="3200" u="sng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3200" b="1">
                <a:solidFill>
                  <a:srgbClr val="FF0000"/>
                </a:solidFill>
                <a:latin typeface="+mn-ea"/>
              </a:rPr>
              <a:t>倒   装</a:t>
            </a:r>
            <a:endParaRPr lang="en-US" altLang="zh-CN" sz="32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/>
              <a:t> 1.</a:t>
            </a:r>
            <a:r>
              <a: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 have I come across </a:t>
            </a:r>
            <a:r>
              <a:rPr lang="en-US" altLang="zh-CN" sz="320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 a tough problem</a:t>
            </a:r>
            <a:r>
              <a: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/>
              <a:t>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我从来没遇到过这么棘手的问题。</a:t>
            </a:r>
            <a:endParaRPr lang="en-US" altLang="zh-CN" sz="3200"/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结构： 否定副词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一般疑问句 （助词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主语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谓语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...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3200" b="1"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翻译句子：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sym typeface="+mn-ea"/>
              </a:rPr>
              <a:t>他一生中从未听到或看到过这样的事。</a:t>
            </a:r>
            <a:endParaRPr lang="en-US" altLang="zh-CN" sz="3200" b="1">
              <a:sym typeface="+mn-ea"/>
            </a:endParaRPr>
          </a:p>
          <a:p>
            <a:pPr marL="0" indent="0">
              <a:buNone/>
            </a:pPr>
            <a:endParaRPr lang="en-US" altLang="zh-CN" sz="3200">
              <a:sym typeface="+mn-ea"/>
            </a:endParaRPr>
          </a:p>
          <a:p>
            <a:pPr marL="0" indent="0" algn="ctr">
              <a:buNone/>
            </a:pPr>
            <a:endParaRPr lang="en-US" altLang="zh-CN" sz="3200" u="sng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3200" u="sng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4716780"/>
            <a:ext cx="102316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Never in his life has he heard or seen such a thing.</a:t>
            </a:r>
            <a:endParaRPr lang="en-US" altLang="zh-CN" sz="2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200"/>
            <a:ext cx="12192000" cy="6781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>
                <a:sym typeface="+mn-ea"/>
              </a:rPr>
              <a:t> 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2.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the ground lay a pile of parcels</a:t>
            </a:r>
            <a:r>
              <a:rPr lang="en-US" altLang="zh-CN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/>
          </a:p>
          <a:p>
            <a:pPr marL="0" indent="0">
              <a:buNone/>
            </a:pPr>
            <a:r>
              <a:rPr lang="zh-CN" altLang="en-US">
                <a:sym typeface="+mn-ea"/>
              </a:rPr>
              <a:t>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地上放着一堆包裹。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结构：地点或方位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谓语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主语（主语不能是代词）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翻译句子：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一个小男孩又喊又叫地冲出来。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b="1">
              <a:sym typeface="+mn-ea"/>
            </a:endParaRPr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7045" y="4166870"/>
            <a:ext cx="8187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Out rushed a little boy</a:t>
            </a:r>
            <a:r>
              <a:rPr lang="en-US" altLang="zh-CN" sz="2800" b="1" u="sng">
                <a:solidFill>
                  <a:srgbClr val="FF0000"/>
                </a:solidFill>
                <a:sym typeface="+mn-ea"/>
              </a:rPr>
              <a:t>,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screaming and shouting.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" y="0"/>
            <a:ext cx="12115165" cy="685863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altLang="zh-CN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知识融合</a:t>
            </a:r>
            <a:r>
              <a:rPr lang="en-US" altLang="zh-CN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】</a:t>
            </a:r>
            <a:endParaRPr lang="zh-CN" altLang="en-US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rgbClr val="0070C0"/>
                </a:solidFill>
                <a:sym typeface="宋体" panose="02010600030101010101" pitchFamily="2" charset="-122"/>
              </a:rPr>
              <a:t>          </a:t>
            </a:r>
            <a:r>
              <a:rPr lang="en-US" altLang="zh-CN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3600" b="1" i="1" u="sng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How to create a situation)</a:t>
            </a:r>
            <a:endParaRPr lang="en-US" altLang="zh-CN" sz="3600" b="1" i="1" u="sng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Tranlaste the following passage: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英语课上，小马实在太饿了，他觉得自己能吃下一头牛。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他正要咬一口面包时，突然有人轻轻地拍了一下他的肩膀。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小马忐忑地抬起头，正撞上郎老师愤怒的目光，小马顿时呆若木鸡。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郎老师愤怒地瞪着小马，熊熊的怒火好似即将喷发的火山。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小马双手掩面，心想：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天啊！我马上就又要</a:t>
            </a:r>
            <a:r>
              <a:rPr lang="zh-CN" altLang="en-US" b="1" i="1" u="sng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休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一周的假期了。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微信图片_202103211043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9240" y="149860"/>
            <a:ext cx="3964305" cy="27038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265" y="170180"/>
            <a:ext cx="10173970" cy="629285"/>
          </a:xfrm>
        </p:spPr>
        <p:txBody>
          <a:bodyPr>
            <a:norm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英语课上，小马实在太饿了，他觉得自己能吃下一头牛。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550" y="2902585"/>
            <a:ext cx="11982450" cy="8845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7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was about to have a bite of his bread suddenly when someone patted him on the shoulder slightly.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775" y="4893310"/>
            <a:ext cx="11982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Xiaoma raised his head in panic, looked into Mr Lang's eyes and froze there with his mouth wide open in no time.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46380" y="1036955"/>
            <a:ext cx="11736070" cy="845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charset="-122"/>
                <a:cs typeface="Times New Roman" panose="02020603050405020304" pitchFamily="18" charset="0"/>
                <a:sym typeface="+mn-ea"/>
              </a:rPr>
              <a:t>In the middle of the English class, Xiaoma was so hungry that he felt as if he had even swallowed a head of cattle.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7665" y="2203450"/>
            <a:ext cx="10315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他正要咬一口面包时，突然有人轻轻地拍了一下他的肩膀。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665" y="4197350"/>
            <a:ext cx="114896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3.小马忐忑地抬起头，正撞上郎老师愤怒的目光，小马顿时呆若木鸡。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0"/>
            <a:ext cx="12191365" cy="6774815"/>
          </a:xfrm>
        </p:spPr>
        <p:txBody>
          <a:bodyPr/>
          <a:lstStyle/>
          <a:p>
            <a:pPr marL="0" indent="0">
              <a:buNone/>
            </a:pP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郎老师愤怒地瞪着小马，熊熊的怒火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好似即将喷发的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火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山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>
              <a:sym typeface="+mn-ea"/>
            </a:endParaRPr>
          </a:p>
          <a:p>
            <a:pPr marL="0" indent="0">
              <a:buNone/>
            </a:pP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小马双手掩面，心想：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天啊！我马上就又要</a:t>
            </a:r>
            <a:r>
              <a:rPr lang="zh-CN" altLang="en-US" b="1" i="1" u="sng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一周的假期了。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 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870" y="3370580"/>
            <a:ext cx="116852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Mr Lang glared at Xiaoma  with his burning eyes, whose anger was just like a volcano that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was to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erupt at any moment.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645" y="5088890"/>
            <a:ext cx="114763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Xiaoma buried his face in his hands, saying to himself,“ Oh, my god,    My one -week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holiday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drawing near immediately again.”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 descr="u=502551669,3015991021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9565" y="285750"/>
            <a:ext cx="4336415" cy="31540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7"/>
          <p:cNvSpPr/>
          <p:nvPr/>
        </p:nvSpPr>
        <p:spPr>
          <a:xfrm>
            <a:off x="2362200" y="152400"/>
            <a:ext cx="2438400" cy="381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sz="3200" b="1">
              <a:solidFill>
                <a:schemeClr val="accent2"/>
              </a:solidFill>
              <a:ea typeface="华文新魏" panose="02010800040101010101" pitchFamily="2" charset="-122"/>
            </a:endParaRPr>
          </a:p>
        </p:txBody>
      </p:sp>
      <p:sp>
        <p:nvSpPr>
          <p:cNvPr id="6151" name="Rectangle 70"/>
          <p:cNvSpPr/>
          <p:nvPr/>
        </p:nvSpPr>
        <p:spPr>
          <a:xfrm>
            <a:off x="9067800" y="4114801"/>
            <a:ext cx="1295400" cy="195421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3600" b="1" i="1">
              <a:solidFill>
                <a:srgbClr val="0000FF"/>
              </a:solidFill>
              <a:ea typeface="华文新魏" panose="02010800040101010101" pitchFamily="2" charset="-122"/>
            </a:endParaRPr>
          </a:p>
          <a:p>
            <a:pPr algn="ctr"/>
            <a:endParaRPr lang="zh-CN" altLang="en-US" sz="3600" b="1" i="1">
              <a:solidFill>
                <a:srgbClr val="0000FF"/>
              </a:solidFill>
              <a:ea typeface="华文新魏" panose="02010800040101010101" pitchFamily="2" charset="-122"/>
            </a:endParaRPr>
          </a:p>
          <a:p>
            <a:pPr algn="ctr"/>
            <a:endParaRPr lang="zh-CN" altLang="en-US" sz="3600" b="1" i="1">
              <a:solidFill>
                <a:srgbClr val="0000FF"/>
              </a:solidFill>
              <a:ea typeface="华文新魏" panose="02010800040101010101" pitchFamily="2" charset="-122"/>
            </a:endParaRPr>
          </a:p>
        </p:txBody>
      </p:sp>
      <p:sp>
        <p:nvSpPr>
          <p:cNvPr id="6155" name="TextBox 13"/>
          <p:cNvSpPr txBox="1"/>
          <p:nvPr/>
        </p:nvSpPr>
        <p:spPr>
          <a:xfrm>
            <a:off x="1685129" y="174496"/>
            <a:ext cx="3276602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Gabriola" panose="04040605051002020D02" charset="0"/>
                <a:ea typeface="等线" panose="02010600030101010101" charset="-122"/>
                <a:cs typeface="Gabriola" panose="04040605051002020D02" charset="0"/>
                <a:sym typeface="+mn-ea"/>
              </a:rPr>
              <a:t>Micro skills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Gabriola" panose="04040605051002020D02" charset="0"/>
                <a:cs typeface="Gabriola" panose="04040605051002020D02" charset="0"/>
                <a:sym typeface="+mn-ea"/>
              </a:rPr>
              <a:t>—</a:t>
            </a:r>
            <a:r>
              <a:rPr lang="zh-CN" altLang="en-US" sz="2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隶书" panose="02010509060101010101" pitchFamily="49" charset="-122"/>
                <a:ea typeface="隶书" panose="02010509060101010101" pitchFamily="49" charset="-122"/>
                <a:cs typeface="Gabriola" panose="04040605051002020D02" charset="0"/>
                <a:sym typeface="+mn-ea"/>
              </a:rPr>
              <a:t>百炼成钢</a:t>
            </a:r>
            <a:endParaRPr lang="zh-CN" altLang="zh-CN" sz="2000" b="1" i="1" noProof="1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6153" name="文本框 3"/>
          <p:cNvSpPr txBox="1"/>
          <p:nvPr/>
        </p:nvSpPr>
        <p:spPr>
          <a:xfrm>
            <a:off x="2346326" y="3013076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Snap ITC" panose="04040A07060A02020202" pitchFamily="82" charset="0"/>
              <a:ea typeface="宋体" panose="02010600030101010101" pitchFamily="2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1" y="-258"/>
            <a:ext cx="202299" cy="18466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600">
                <a:latin typeface="Snap ITC" panose="04040A07060A02020202" pitchFamily="82" charset="0"/>
              </a:rPr>
              <a:t> </a:t>
            </a:r>
            <a:endParaRPr lang="en-US" altLang="zh-CN">
              <a:latin typeface="Snap ITC" panose="04040A07060A02020202" pitchFamily="82" charset="0"/>
              <a:ea typeface="宋体" panose="02010600030101010101" pitchFamily="2" charset="-122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1803378" y="972018"/>
            <a:ext cx="5976664" cy="58356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读后续写</a:t>
            </a:r>
            <a:r>
              <a:rPr lang="zh-CN" altLang="en-US" sz="3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Show</a:t>
            </a:r>
            <a:r>
              <a:rPr lang="zh-CN" altLang="en-US" sz="3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高分法则</a:t>
            </a:r>
            <a:endParaRPr lang="zh-CN" altLang="en-US" sz="3200" b="1" i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13815" y="2062480"/>
            <a:ext cx="9018270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/>
            </a:lvl1pPr>
          </a:lstStyle>
          <a:p>
            <a:pPr indent="304800">
              <a:lnSpc>
                <a:spcPts val="2700"/>
              </a:lnSpc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在经典名著阅读中</a:t>
            </a:r>
            <a:r>
              <a:rPr lang="zh-CN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寻找优美语言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诵读与欣赏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13815" y="3085465"/>
            <a:ext cx="9157335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304800" algn="just">
              <a:lnSpc>
                <a:spcPts val="2700"/>
              </a:lnSpc>
              <a:defRPr sz="1800" b="1" kern="100"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l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读后续写</a:t>
            </a:r>
            <a:r>
              <a:rPr lang="zh-CN" altLang="zh-CN" sz="28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精彩范例中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汲取描写灵感，</a:t>
            </a:r>
            <a:r>
              <a:rPr lang="zh-CN" altLang="zh-CN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背诵与仿写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13815" y="4145280"/>
            <a:ext cx="9157335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304800">
              <a:lnSpc>
                <a:spcPts val="2700"/>
              </a:lnSpc>
              <a:defRPr sz="2000" b="1" kern="100"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在平时的阅读文本中</a:t>
            </a:r>
            <a:r>
              <a:rPr lang="zh-CN" altLang="zh-CN" sz="28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挖掘好词佳句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积累与模仿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43965" y="5064760"/>
            <a:ext cx="8926195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304800">
              <a:lnSpc>
                <a:spcPts val="2700"/>
              </a:lnSpc>
              <a:defRPr sz="2000" b="1" kern="100"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在日常的</a:t>
            </a:r>
            <a:r>
              <a:rPr lang="zh-CN" altLang="zh-CN" sz="28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读写训练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中找到改进方向，</a:t>
            </a:r>
            <a:r>
              <a:rPr lang="zh-CN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打磨与提升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8560" y="5763260"/>
            <a:ext cx="9834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 --recite--imitate--accumulate--polish--improve</a:t>
            </a:r>
            <a:endParaRPr lang="en-US" altLang="zh-CN" sz="3200" b="1" i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73735" y="539750"/>
            <a:ext cx="372110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各种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 stroll</a:t>
            </a:r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闲逛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tiptoe</a:t>
            </a:r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蹑手蹑脚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32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march</a:t>
            </a:r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列队走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32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stride</a:t>
            </a:r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大步走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32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strut</a:t>
            </a:r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趾高气扬地走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32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stalk</a:t>
            </a:r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昂首阔步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32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sneak</a:t>
            </a:r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鬼鬼祟祟地走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32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sidle</a:t>
            </a:r>
            <a:r>
              <a:rPr lang="zh-CN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侧身走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2440" y="1619250"/>
            <a:ext cx="1100137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limp</a:t>
            </a:r>
            <a:r>
              <a:rPr lang="zh-CN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瘸着走</a:t>
            </a:r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sz="32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/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stumble</a:t>
            </a:r>
            <a:r>
              <a:rPr lang="zh-CN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跌跌撞撞地走</a:t>
            </a:r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sz="32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/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stagger</a:t>
            </a:r>
            <a:r>
              <a:rPr lang="zh-CN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蹒跚</a:t>
            </a:r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sz="32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/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trudge</a:t>
            </a:r>
            <a:r>
              <a:rPr lang="zh-CN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吃力地走</a:t>
            </a:r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sz="32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/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plod</a:t>
            </a:r>
            <a:r>
              <a:rPr lang="zh-CN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沉重缓慢地走</a:t>
            </a:r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sz="32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/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wade</a:t>
            </a:r>
            <a:r>
              <a:rPr lang="zh-CN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涉水</a:t>
            </a:r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wander </a:t>
            </a:r>
            <a:r>
              <a:rPr lang="zh-CN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漫步</a:t>
            </a:r>
            <a:r>
              <a:rPr lang="en-US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saunter </a:t>
            </a:r>
            <a:r>
              <a:rPr lang="zh-CN" sz="32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闲逛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7"/>
          <p:cNvSpPr/>
          <p:nvPr/>
        </p:nvSpPr>
        <p:spPr>
          <a:xfrm>
            <a:off x="2362200" y="152400"/>
            <a:ext cx="2438400" cy="381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sz="3200" b="1">
              <a:solidFill>
                <a:schemeClr val="accent2"/>
              </a:solidFill>
              <a:ea typeface="华文新魏" panose="02010800040101010101" pitchFamily="2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1" y="-258"/>
            <a:ext cx="202299" cy="18466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600">
                <a:latin typeface="Snap ITC" panose="04040A07060A02020202" pitchFamily="82" charset="0"/>
              </a:rPr>
              <a:t> </a:t>
            </a:r>
            <a:endParaRPr lang="en-US" altLang="zh-CN">
              <a:latin typeface="Snap ITC" panose="04040A07060A02020202" pitchFamily="82" charset="0"/>
              <a:ea typeface="宋体" panose="02010600030101010101" pitchFamily="2" charset="-122"/>
            </a:endParaRPr>
          </a:p>
        </p:txBody>
      </p:sp>
      <p:pic>
        <p:nvPicPr>
          <p:cNvPr id="18" name="图片 17" descr="f3e1e4200bf19d1c11d0c886b729772bdc9a30382442-qhg3wX"/>
          <p:cNvPicPr>
            <a:picLocks noChangeAspect="1"/>
          </p:cNvPicPr>
          <p:nvPr/>
        </p:nvPicPr>
        <p:blipFill>
          <a:blip r:embed="rId1"/>
          <a:srcRect l="26417" t="16042" r="30500" b="19813"/>
          <a:stretch>
            <a:fillRect/>
          </a:stretch>
        </p:blipFill>
        <p:spPr>
          <a:xfrm>
            <a:off x="1523683" y="152403"/>
            <a:ext cx="907415" cy="1351915"/>
          </a:xfrm>
          <a:prstGeom prst="rect">
            <a:avLst/>
          </a:prstGeom>
        </p:spPr>
      </p:pic>
      <p:pic>
        <p:nvPicPr>
          <p:cNvPr id="21" name="图片 20" descr="f3e1e4200bf19d1c11d0c886b729772bdc9a30382442-qhg3wX"/>
          <p:cNvPicPr>
            <a:picLocks noChangeAspect="1"/>
          </p:cNvPicPr>
          <p:nvPr/>
        </p:nvPicPr>
        <p:blipFill>
          <a:blip r:embed="rId1"/>
          <a:srcRect l="26417" t="16042" r="30500" b="19813"/>
          <a:stretch>
            <a:fillRect/>
          </a:stretch>
        </p:blipFill>
        <p:spPr>
          <a:xfrm flipH="1">
            <a:off x="4098611" y="85503"/>
            <a:ext cx="907415" cy="135191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630363" y="-195"/>
            <a:ext cx="32975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方正华隶简体" panose="03000509000000000000" charset="-122"/>
                <a:cs typeface="Times New Roman" panose="02020603050405020304" pitchFamily="18" charset="0"/>
                <a:sym typeface="+mn-ea"/>
              </a:rPr>
              <a:t>Homework</a:t>
            </a:r>
            <a:r>
              <a:rPr lang="en-US" altLang="zh-CN" sz="3600" b="1">
                <a:latin typeface="Times New Roman" panose="02020603050405020304" pitchFamily="18" charset="0"/>
                <a:ea typeface="方正华隶简体" panose="03000509000000000000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>
              <a:latin typeface="Times New Roman" panose="02020603050405020304" pitchFamily="18" charset="0"/>
              <a:ea typeface="方正华隶简体" panose="03000509000000000000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圆角矩形 8"/>
          <p:cNvSpPr/>
          <p:nvPr/>
        </p:nvSpPr>
        <p:spPr>
          <a:xfrm>
            <a:off x="0" y="2143760"/>
            <a:ext cx="11970385" cy="2117725"/>
          </a:xfrm>
          <a:prstGeom prst="roundRect">
            <a:avLst/>
          </a:prstGeom>
          <a:noFill/>
          <a:ln w="28575">
            <a:solidFill>
              <a:srgbClr val="E6828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5" name="文本框 24"/>
          <p:cNvSpPr txBox="1"/>
          <p:nvPr/>
        </p:nvSpPr>
        <p:spPr>
          <a:xfrm>
            <a:off x="0" y="2538095"/>
            <a:ext cx="117481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36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pitchFamily="18" charset="0"/>
                <a:sym typeface="+mn-ea"/>
              </a:rPr>
              <a:t>create and describe a stuation, using what we learnt today.</a:t>
            </a:r>
            <a:endParaRPr lang="en-US" altLang="zh-CN" sz="36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5301" y="326617"/>
            <a:ext cx="2692849" cy="1324016"/>
          </a:xfrm>
          <a:prstGeom prst="rect">
            <a:avLst/>
          </a:prstGeom>
        </p:spPr>
      </p:pic>
      <p:pic>
        <p:nvPicPr>
          <p:cNvPr id="615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66400" y="12369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9695" y="160020"/>
            <a:ext cx="11991975" cy="6697980"/>
          </a:xfrm>
        </p:spPr>
        <p:txBody>
          <a:bodyPr>
            <a:normAutofit/>
          </a:bodyPr>
          <a:lstStyle/>
          <a:p>
            <a:pPr marL="0" marR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kern="100">
                <a:effectLst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b="1" kern="10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general words</a:t>
            </a:r>
            <a:r>
              <a:rPr lang="zh-CN" altLang="en-US" sz="3200" b="1" kern="100" smtClean="0"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（笼统词）</a:t>
            </a:r>
            <a:r>
              <a:rPr lang="en-US" altLang="zh-CN" sz="3200" b="1" kern="100" smtClean="0"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 b="1" kern="10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concrete  words</a:t>
            </a:r>
            <a:r>
              <a:rPr lang="en-US" altLang="zh-CN" sz="3200" b="1" kern="100" smtClean="0"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 kern="100" smtClean="0"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具体词）</a:t>
            </a:r>
            <a:br>
              <a:rPr lang="en-US" altLang="zh-CN" sz="3200" kern="10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zh-CN" altLang="en-US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800" kern="10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walk</a:t>
            </a:r>
            <a:r>
              <a:rPr lang="en-US" altLang="zh-CN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</a:t>
            </a: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</a:t>
            </a: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(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蹑手蹑脚地走</a:t>
            </a:r>
            <a:r>
              <a:rPr lang="zh-CN" altLang="en-US" sz="28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b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</a:br>
            <a:r>
              <a:rPr lang="en-US" altLang="zh-CN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run </a:t>
            </a:r>
            <a:r>
              <a:rPr lang="en-US" altLang="zh-CN" sz="32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1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zh-CN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</a:t>
            </a:r>
            <a:r>
              <a:rPr lang="zh-CN" altLang="en-US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</a:t>
            </a: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猛冲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br>
              <a:rPr lang="en-US" altLang="zh-CN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altLang="zh-CN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look </a:t>
            </a:r>
            <a:r>
              <a:rPr lang="en-US" altLang="zh-CN" sz="31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100" kern="1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</a:t>
            </a:r>
            <a:r>
              <a:rPr lang="zh-CN" altLang="en-US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</a:t>
            </a: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</a:t>
            </a: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瞥见</a:t>
            </a:r>
            <a:r>
              <a:rPr lang="zh-CN" altLang="en-US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(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怒视</a:t>
            </a:r>
            <a:r>
              <a:rPr lang="zh-CN" altLang="en-US" sz="31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br>
              <a:rPr lang="en-US" altLang="zh-CN" sz="3100" kern="1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3100" kern="1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3100" kern="1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                             </a:t>
            </a:r>
            <a:r>
              <a:rPr lang="zh-CN" altLang="en-US" sz="2800" kern="100" smtClean="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凝视)</a:t>
            </a:r>
            <a:br>
              <a:rPr lang="zh-CN" altLang="en-US" sz="3100" kern="1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zh-CN" altLang="en-US" sz="3200" kern="1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lang="en-US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say/talk</a:t>
            </a:r>
            <a:r>
              <a:rPr lang="en-US" altLang="zh-CN" sz="3200" kern="1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100" kern="1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</a:t>
            </a:r>
            <a:r>
              <a:rPr lang="zh-CN" altLang="en-US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</a:t>
            </a: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(闲聊</a:t>
            </a:r>
            <a:r>
              <a:rPr lang="zh-CN" altLang="en-US" sz="2800" kern="100" smtClean="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(耳语)</a:t>
            </a:r>
            <a:br>
              <a:rPr lang="zh-CN" altLang="en-US" sz="28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31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en-US" sz="28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cry</a:t>
            </a: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                                                                            </a:t>
            </a: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（</a:t>
            </a:r>
            <a:r>
              <a:rPr lang="zh-CN" altLang="en-US" sz="2800" kern="100" smtClean="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啜泣</a:t>
            </a:r>
            <a:r>
              <a:rPr lang="en-US" altLang="zh-CN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)</a:t>
            </a:r>
            <a:br>
              <a:rPr lang="en-US" altLang="zh-CN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</a:br>
            <a:r>
              <a:rPr lang="en-US" altLang="zh-CN" sz="2800" kern="10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altLang="zh-CN" sz="2800" kern="10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eat </a:t>
            </a:r>
            <a:r>
              <a:rPr lang="en-US" altLang="zh-CN" sz="3100" kern="10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                          </a:t>
            </a:r>
            <a:r>
              <a:rPr lang="en-US" altLang="zh-CN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咬</a:t>
            </a:r>
            <a:r>
              <a:rPr lang="en-US" altLang="zh-CN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 </a:t>
            </a:r>
            <a:r>
              <a:rPr lang="en-US" altLang="zh-CN" sz="2800" kern="10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100" kern="10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altLang="en-US" sz="3100" kern="10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（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咀嚼</a:t>
            </a:r>
            <a:r>
              <a:rPr lang="en-US" altLang="zh-CN" sz="2800" kern="100" smtClean="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               </a:t>
            </a:r>
            <a:r>
              <a:rPr lang="en-US" altLang="zh-CN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吞下</a:t>
            </a:r>
            <a:r>
              <a:rPr lang="en-US" altLang="zh-CN" sz="2800" kern="100">
                <a:solidFill>
                  <a:srgbClr val="00B05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br>
              <a:rPr lang="en-US" altLang="zh-CN" sz="31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</a:br>
            <a:r>
              <a:rPr lang="zh-CN" altLang="en-US" sz="3100" kern="10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310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4110" y="1328420"/>
            <a:ext cx="1111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tiptoe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1525" y="1995805"/>
            <a:ext cx="2740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dash/rush/ charge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0685" y="2663825"/>
            <a:ext cx="2421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glance/glimpse  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28125" y="2663825"/>
            <a:ext cx="930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glare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75625" y="3397250"/>
            <a:ext cx="1686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stare/gaze        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46850" y="4145915"/>
            <a:ext cx="1183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chat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82380" y="4137660"/>
            <a:ext cx="1317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whisper        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46390" y="4845050"/>
            <a:ext cx="1736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weep/ sob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32630" y="5539740"/>
            <a:ext cx="948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bite 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31580" y="5514975"/>
            <a:ext cx="1368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swallow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81750" y="5511165"/>
            <a:ext cx="1005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chew</a:t>
            </a:r>
            <a:endParaRPr lang="en-US" altLang="zh-CN" sz="2800" kern="10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十字星 4"/>
          <p:cNvSpPr/>
          <p:nvPr/>
        </p:nvSpPr>
        <p:spPr>
          <a:xfrm>
            <a:off x="4970780" y="1020445"/>
            <a:ext cx="586740" cy="60896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十字星 16"/>
          <p:cNvSpPr/>
          <p:nvPr/>
        </p:nvSpPr>
        <p:spPr>
          <a:xfrm>
            <a:off x="4617720" y="1667510"/>
            <a:ext cx="586740" cy="60896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十字星 17"/>
          <p:cNvSpPr/>
          <p:nvPr/>
        </p:nvSpPr>
        <p:spPr>
          <a:xfrm>
            <a:off x="3754755" y="3220085"/>
            <a:ext cx="586740" cy="60896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十字星 18"/>
          <p:cNvSpPr/>
          <p:nvPr/>
        </p:nvSpPr>
        <p:spPr>
          <a:xfrm>
            <a:off x="4184650" y="2444115"/>
            <a:ext cx="586740" cy="60896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十字星 19"/>
          <p:cNvSpPr/>
          <p:nvPr/>
        </p:nvSpPr>
        <p:spPr>
          <a:xfrm>
            <a:off x="3426460" y="3952240"/>
            <a:ext cx="586740" cy="60896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十字星 20"/>
          <p:cNvSpPr/>
          <p:nvPr/>
        </p:nvSpPr>
        <p:spPr>
          <a:xfrm>
            <a:off x="2668270" y="5539740"/>
            <a:ext cx="586740" cy="60896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十字星 21"/>
          <p:cNvSpPr/>
          <p:nvPr/>
        </p:nvSpPr>
        <p:spPr>
          <a:xfrm>
            <a:off x="3141980" y="4684395"/>
            <a:ext cx="508000" cy="60896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5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4300"/>
            <a:ext cx="12192000" cy="6743700"/>
          </a:xfrm>
        </p:spPr>
        <p:txBody>
          <a:bodyPr>
            <a:normAutofit fontScale="82500" lnSpcReduction="10000"/>
          </a:bodyPr>
          <a:lstStyle/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1800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880" b="1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练习</a:t>
            </a:r>
            <a:r>
              <a:rPr lang="en-US" altLang="zh-CN" sz="3880" b="1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3880" b="1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结合语境</a:t>
            </a:r>
            <a:r>
              <a:rPr lang="en-US" altLang="zh-CN" sz="3880" b="1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880" b="1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将句中</a:t>
            </a:r>
            <a:r>
              <a:rPr lang="zh-CN" altLang="en-US" sz="3880" b="1" kern="1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笼统词替换成具体词</a:t>
            </a:r>
            <a:r>
              <a:rPr lang="zh-CN" altLang="en-US" sz="3880" b="1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以优化表达。</a:t>
            </a:r>
            <a:endParaRPr lang="zh-CN" altLang="en-US" sz="3880" b="1" kern="10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Because of his  lies, she </a:t>
            </a:r>
            <a:r>
              <a:rPr lang="en-US" altLang="zh-CN" sz="3395" b="1" u="sng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him.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of his  lies, she                    at him.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With only twenty seconds left, I </a:t>
            </a:r>
            <a:r>
              <a:rPr lang="en-US" altLang="zh-CN" sz="3395" b="1" u="sng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line.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only twenty seconds left, I                                    </a:t>
            </a:r>
            <a:r>
              <a:rPr lang="en-US" altLang="zh-CN" sz="3395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line.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With only two minutes left, he</a:t>
            </a:r>
            <a:r>
              <a:rPr lang="en-US" altLang="zh-CN" sz="3395" b="1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95" b="1" u="sng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ate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meal.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only two minutes left. He                          up his meal.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She heard her mother</a:t>
            </a:r>
            <a:r>
              <a:rPr lang="en-US" altLang="zh-CN" sz="3395" u="sng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95" b="1" u="sng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 quietly</a:t>
            </a:r>
            <a:r>
              <a:rPr lang="en-US" altLang="zh-CN" sz="3395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she </a:t>
            </a:r>
            <a:r>
              <a:rPr lang="en-US" altLang="zh-CN" sz="3395" b="1" u="sng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down the hall, "Don't 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wake your dad up."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heard her 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mother     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as she                      down the hall, 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395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"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Don't </a:t>
            </a:r>
            <a:r>
              <a:rPr lang="en-US" altLang="zh-CN" sz="3395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wake your 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 up. "</a:t>
            </a:r>
            <a:r>
              <a:rPr lang="en-US" altLang="zh-CN" sz="339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endParaRPr lang="en-US" altLang="zh-CN" sz="339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55390" y="1381125"/>
            <a:ext cx="1193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glared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5680" y="2559685"/>
            <a:ext cx="2653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charged/dashed 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7085" y="3774440"/>
            <a:ext cx="1840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swallowed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25165" y="5589905"/>
            <a:ext cx="1832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whispered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72275" y="5570855"/>
            <a:ext cx="1282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tiptoed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5275" y="285750"/>
            <a:ext cx="11249025" cy="6324600"/>
          </a:xfrm>
        </p:spPr>
        <p:txBody>
          <a:bodyPr>
            <a:normAutofit lnSpcReduction="20000"/>
          </a:bodyPr>
          <a:lstStyle/>
          <a:p>
            <a:pPr marL="0" marR="0" indent="0" algn="ctr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4000" b="1" kern="1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words----phrases</a:t>
            </a:r>
            <a:endParaRPr lang="en-US" altLang="zh-CN" sz="4000" b="1" kern="1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400050" algn="just">
              <a:spcBef>
                <a:spcPct val="0"/>
              </a:spcBef>
              <a:spcAft>
                <a:spcPct val="0"/>
              </a:spcAft>
            </a:pPr>
            <a:endParaRPr lang="en-US" altLang="zh-CN" sz="1800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6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endParaRPr lang="en-US" altLang="zh-CN" sz="3200" b="1" kern="10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start/begin                           </a:t>
            </a:r>
            <a:endParaRPr lang="en-US" altLang="zh-CN" sz="3200" b="1" kern="10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decide</a:t>
            </a:r>
            <a:r>
              <a:rPr lang="en-US" altLang="zh-CN" sz="3200" b="1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</a:t>
            </a:r>
            <a:endParaRPr lang="en-US" altLang="zh-CN" sz="3200" b="1" kern="100">
              <a:solidFill>
                <a:srgbClr val="00B05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cry                                        </a:t>
            </a:r>
            <a:endParaRPr lang="en-US" altLang="zh-CN" sz="3200" b="1" kern="10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lang="en-US" altLang="zh-CN" sz="3200" b="1" kern="10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come                                   </a:t>
            </a:r>
            <a:endParaRPr lang="en-US" altLang="zh-CN" sz="3200" b="1" kern="10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meet </a:t>
            </a:r>
            <a:endParaRPr lang="en-US" altLang="zh-CN" sz="3200" b="1" kern="10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remember                </a:t>
            </a:r>
            <a:endParaRPr lang="en-US" altLang="zh-CN" sz="3200" b="1" kern="100">
              <a:solidFill>
                <a:srgbClr val="00B05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3200" b="1" kern="10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3200" b="1" kern="10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believe                                                          </a:t>
            </a:r>
            <a:endParaRPr lang="en-US" altLang="zh-CN" sz="3200" b="1" kern="100">
              <a:solidFill>
                <a:srgbClr val="00B05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tired                                               </a:t>
            </a:r>
            <a:endParaRPr lang="en-US" altLang="zh-CN" sz="3200" b="1" kern="100">
              <a:solidFill>
                <a:srgbClr val="00B05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see                             </a:t>
            </a:r>
            <a:endParaRPr lang="en-US" altLang="zh-CN" sz="3200" b="1" kern="100">
              <a:solidFill>
                <a:srgbClr val="00B05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attract                       </a:t>
            </a:r>
            <a:endParaRPr lang="en-US" altLang="zh-CN" sz="3200" b="1" kern="100">
              <a:solidFill>
                <a:srgbClr val="00B05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b="1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600" b="1" kern="100">
                <a:solidFill>
                  <a:srgbClr val="00B05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endParaRPr lang="en-US" altLang="zh-CN" sz="3200" kern="10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0920" y="1082040"/>
            <a:ext cx="2306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get down to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9660" y="1506855"/>
            <a:ext cx="3816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make up one's mind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17590" y="1960245"/>
            <a:ext cx="291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burst into tears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17590" y="2501900"/>
            <a:ext cx="2028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draw near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69660" y="2838450"/>
            <a:ext cx="2510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come across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90920" y="3218180"/>
            <a:ext cx="2576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keep  in mind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69660" y="4542790"/>
            <a:ext cx="1962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worn out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7590" y="4921250"/>
            <a:ext cx="2523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catch sight of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69660" y="5353685"/>
            <a:ext cx="1800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appeal to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7590" y="4233545"/>
            <a:ext cx="2889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be convinced of</a:t>
            </a:r>
            <a:endParaRPr lang="en-US" altLang="zh-CN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  <p:bldP spid="12" grpId="0"/>
      <p:bldP spid="14" grpId="0"/>
      <p:bldP spid="16" grpId="0"/>
      <p:bldP spid="7" grpId="0"/>
      <p:bldP spid="19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" y="66674"/>
            <a:ext cx="12106275" cy="6791325"/>
          </a:xfrm>
        </p:spPr>
        <p:txBody>
          <a:bodyPr>
            <a:normAutofit fontScale="50000"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lang="zh-CN" altLang="en-US" sz="8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</a:t>
            </a:r>
            <a:r>
              <a:rPr lang="en-US" altLang="zh-CN" sz="8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8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结合语境</a:t>
            </a:r>
            <a:r>
              <a:rPr lang="en-US" altLang="zh-CN" sz="8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8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将句中</a:t>
            </a:r>
            <a:r>
              <a:rPr lang="zh-CN" altLang="en-US" sz="80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单词替换成短语</a:t>
            </a:r>
            <a:r>
              <a:rPr lang="zh-CN" altLang="en-US" sz="8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以优化表达。</a:t>
            </a:r>
            <a:endParaRPr lang="zh-CN" altLang="en-US" sz="3500" kern="10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spcBef>
                <a:spcPct val="0"/>
              </a:spcBef>
              <a:spcAft>
                <a:spcPct val="0"/>
              </a:spcAft>
            </a:pPr>
            <a:endParaRPr lang="en-US" altLang="zh-CN" sz="1800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5600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</a:t>
            </a:r>
            <a:r>
              <a:rPr lang="en-US" altLang="zh-CN" sz="56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 I heard the first note of her voice, I </a:t>
            </a:r>
            <a:r>
              <a:rPr lang="en-US" altLang="zh-CN" sz="5600" b="1" u="sng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cried</a:t>
            </a:r>
            <a:r>
              <a:rPr lang="en-US" altLang="zh-CN" sz="5600" u="sng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56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56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minute I heard the first note of her </a:t>
            </a:r>
            <a:r>
              <a:rPr lang="en-US" altLang="zh-CN" sz="5600" kern="100" err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voice,I</a:t>
            </a:r>
            <a:endParaRPr lang="en-US" altLang="zh-CN" sz="56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56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altLang="zh-CN" sz="5600" b="1" u="sng" kern="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56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the rules we're talking about here are not rules </a:t>
            </a:r>
            <a:r>
              <a:rPr lang="en-US" altLang="zh-CN" sz="56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you </a:t>
            </a:r>
            <a:r>
              <a:rPr lang="en-US" altLang="zh-CN" sz="56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know.</a:t>
            </a:r>
            <a:endParaRPr lang="en-US" altLang="zh-CN" sz="56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56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56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the </a:t>
            </a:r>
            <a:r>
              <a:rPr lang="en-US" altLang="zh-CN" sz="56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 we're talking about here are not rules you  know.</a:t>
            </a:r>
            <a:endParaRPr lang="en-US" altLang="zh-CN" sz="56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7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altLang="zh-CN" sz="5600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Keep an eye out for the beautiful, observe the unusual, and </a:t>
            </a:r>
            <a:r>
              <a:rPr lang="en-US" altLang="zh-CN" sz="5600" b="1" u="sng" kern="10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see</a:t>
            </a:r>
            <a:r>
              <a:rPr lang="en-US" altLang="zh-CN" sz="5600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the surprising.</a:t>
            </a:r>
            <a:endParaRPr lang="en-US" altLang="zh-CN" sz="5600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5600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Keep an eye out for the beautiful, observe the unusual, and </a:t>
            </a:r>
            <a:endParaRPr lang="en-US" altLang="zh-CN" sz="5600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5600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the surprising. </a:t>
            </a:r>
            <a:endParaRPr lang="en-US" altLang="zh-CN" sz="5600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5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38340" y="1511300"/>
            <a:ext cx="2683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burst into tears</a:t>
            </a:r>
            <a:r>
              <a:rPr lang="en-US" altLang="zh-CN" sz="3200" b="1" u="sng">
                <a:solidFill>
                  <a:srgbClr val="FF0000"/>
                </a:solidFill>
              </a:rPr>
              <a:t>.</a:t>
            </a:r>
            <a:endParaRPr lang="en-US" altLang="zh-CN" sz="3200" b="1" u="sng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765" y="2830830"/>
            <a:ext cx="230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in mind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1265" y="4272915"/>
            <a:ext cx="2240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catch sight of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5" y="76200"/>
            <a:ext cx="11876405" cy="6781800"/>
          </a:xfrm>
        </p:spPr>
        <p:txBody>
          <a:bodyPr>
            <a:noAutofit/>
          </a:bodyPr>
          <a:lstStyle/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 She is a good singer, and her music </a:t>
            </a:r>
            <a:r>
              <a:rPr lang="en-US" altLang="zh-CN" b="1" u="sng" kern="10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attracts</a:t>
            </a:r>
            <a:r>
              <a:rPr lang="en-US" altLang="zh-CN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much larger audience.</a:t>
            </a:r>
            <a:endParaRPr lang="en-US" altLang="zh-CN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a good singer, and her music                       a much larger audience.</a:t>
            </a:r>
            <a:endParaRPr lang="en-US" altLang="zh-CN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We were so </a:t>
            </a:r>
            <a:r>
              <a:rPr lang="en-US" altLang="zh-CN" b="1" u="sng" kern="10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tired</a:t>
            </a:r>
            <a:r>
              <a:rPr lang="en-US" altLang="zh-CN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we returned from the fields that we went to </a:t>
            </a:r>
            <a:endParaRPr lang="en-US" altLang="zh-CN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 immediately.</a:t>
            </a:r>
            <a:endParaRPr lang="en-US" altLang="zh-CN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We were so                      when we returned from the fields that </a:t>
            </a:r>
            <a:endParaRPr lang="en-US" altLang="zh-CN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kern="1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went to bed immediately.</a:t>
            </a:r>
            <a:endParaRPr lang="en-US" altLang="zh-CN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800" kern="10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9230" y="872490"/>
            <a:ext cx="1750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appeals to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4865" y="2813685"/>
            <a:ext cx="1592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worn out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0" y="0"/>
            <a:ext cx="12077700" cy="6858000"/>
          </a:xfrm>
        </p:spPr>
        <p:txBody>
          <a:bodyPr>
            <a:normAutofit fontScale="75000"/>
          </a:bodyPr>
          <a:lstStyle/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600" b="1" kern="1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动作描写（五官）</a:t>
            </a:r>
            <a:endParaRPr lang="en-US" altLang="zh-CN" sz="3600" b="1" kern="100">
              <a:solidFill>
                <a:srgbClr val="FF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</a:t>
            </a:r>
            <a:r>
              <a:rPr lang="zh-CN" altLang="en-US" sz="3735" kern="10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</a:t>
            </a:r>
            <a:r>
              <a:rPr lang="zh-CN" altLang="en-US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里紧紧握着</a:t>
            </a: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zh-CN" altLang="en-US" sz="3735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</a:t>
            </a:r>
            <a:r>
              <a:rPr lang="zh-CN" altLang="en-US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拍某人的背</a:t>
            </a: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endParaRPr lang="en-US" altLang="zh-CN" sz="3735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</a:t>
            </a:r>
            <a:r>
              <a:rPr lang="zh-CN" altLang="en-US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震惊地盯着某人</a:t>
            </a:r>
            <a:endParaRPr lang="zh-CN" altLang="en-US" sz="3735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</a:t>
            </a:r>
            <a:r>
              <a:rPr lang="zh-CN" altLang="en-US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偷偷溜进</a:t>
            </a: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zh-CN" altLang="en-US" sz="3735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</a:t>
            </a:r>
            <a:r>
              <a:rPr lang="zh-CN" altLang="en-US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低声说话</a:t>
            </a: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zh-CN" altLang="en-US" sz="3735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en-US" altLang="zh-CN" sz="3735" kern="10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one’s </a:t>
            </a: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eyes                      </a:t>
            </a:r>
            <a:r>
              <a:rPr lang="zh-CN" altLang="en-US" sz="3735" kern="10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lang="zh-CN" altLang="en-US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着某人的眼睛</a:t>
            </a:r>
            <a:endParaRPr lang="zh-CN" altLang="en-US" sz="3735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</a:t>
            </a:r>
            <a:r>
              <a:rPr lang="zh-CN" altLang="en-US" sz="373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进入视线</a:t>
            </a:r>
            <a:endParaRPr lang="zh-CN" altLang="en-US" sz="3735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373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sigh with relief</a:t>
            </a:r>
            <a:endParaRPr lang="en-US" altLang="zh-CN" sz="373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630" y="751840"/>
            <a:ext cx="3686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hold…tight in hand</a:t>
            </a:r>
            <a:r>
              <a:rPr lang="en-US" altLang="zh-CN" sz="32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32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4325" y="1335405"/>
            <a:ext cx="3741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slap/pat sb on the back</a:t>
            </a:r>
            <a:endParaRPr lang="en-US" altLang="zh-CN" sz="28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1630" y="1857375"/>
            <a:ext cx="3871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stare at sb. in 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shock</a:t>
            </a:r>
            <a:r>
              <a:rPr lang="en-US" altLang="zh-CN" sz="3200" b="1" kern="1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800" b="1" kern="1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kern="100">
                <a:effectLst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0525" y="2440940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sneak/slip into…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835" y="2962910"/>
            <a:ext cx="2708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talk in whispers</a:t>
            </a:r>
            <a:endParaRPr lang="en-US" altLang="zh-CN" sz="28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9105" y="5193030"/>
            <a:ext cx="3677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b="1" kern="1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kern="1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如释重负地松了口气</a:t>
            </a:r>
            <a:endParaRPr lang="zh-CN" altLang="en-US" sz="2800" b="1" kern="100">
              <a:solidFill>
                <a:srgbClr val="FF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9595" y="3976370"/>
            <a:ext cx="1680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look into</a:t>
            </a:r>
            <a:endParaRPr lang="en-US" altLang="zh-CN" sz="28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9595" y="4671060"/>
            <a:ext cx="3486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come into sight/view</a:t>
            </a:r>
            <a:r>
              <a:rPr lang="en-US" altLang="zh-CN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fontScale="80000"/>
          </a:bodyPr>
          <a:lstStyle/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555" b="1" u="sng" kern="1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实战演练</a:t>
            </a:r>
            <a:r>
              <a:rPr lang="en-US" altLang="zh-CN" sz="3555" b="1" u="sng" kern="1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555" b="1" i="1" u="sng" kern="1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补全句子</a:t>
            </a:r>
            <a:r>
              <a:rPr lang="en-US" altLang="zh-CN" sz="3555" b="1" u="sng" kern="1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555" b="1" u="sng" kern="1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endParaRPr lang="en-US" altLang="zh-CN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66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                                                        and a small sound of dismay escaped my throat.</a:t>
            </a:r>
            <a:endParaRPr lang="en-US" altLang="zh-CN" sz="266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2665" b="1" u="sng" kern="100">
                <a:solidFill>
                  <a:srgbClr val="00B05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震惊地盯着他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,不禁发出轻轻的惊愕声。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66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66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                                                           the kitchen ,  eating up all  the sweets on the table.    </a:t>
            </a:r>
            <a:endParaRPr lang="en-US" altLang="zh-CN" sz="266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en-US" sz="2665" b="1" u="sng" kern="100">
                <a:solidFill>
                  <a:srgbClr val="00B05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偷偷地溜进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厨房, 吃光了桌子上所有的糖果。</a:t>
            </a:r>
            <a:endParaRPr lang="en-US" altLang="zh-CN" sz="266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66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                                                                                                      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 fear that the hungry</a:t>
            </a:r>
            <a:endParaRPr lang="en-US" altLang="zh-CN" sz="266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wolf  attacked him.</a:t>
            </a:r>
            <a:endParaRPr lang="en-US" altLang="zh-CN" sz="266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男孩儿</a:t>
            </a:r>
            <a:r>
              <a:rPr lang="zh-CN" altLang="en-US" sz="2665" b="1" u="sng" kern="100">
                <a:solidFill>
                  <a:srgbClr val="00B05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手里紧紧地握着木棍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，以防那支饿狼的袭击。</a:t>
            </a:r>
            <a:endParaRPr lang="en-US" altLang="zh-CN" sz="266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66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665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reply</a:t>
            </a:r>
            <a:r>
              <a:rPr lang="en-US" altLang="zh-CN" sz="2665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en-US" altLang="zh-CN" sz="2665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erupted like a volcano. </a:t>
            </a:r>
            <a:endParaRPr lang="en-US" altLang="zh-CN" sz="2665" kern="10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65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她的回答</a:t>
            </a:r>
            <a:r>
              <a:rPr lang="zh-CN" altLang="en-US" sz="2665" b="1" u="sng" kern="100">
                <a:solidFill>
                  <a:srgbClr val="00B05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点燃了他的怒气</a:t>
            </a:r>
            <a:r>
              <a:rPr lang="en-US" altLang="zh-CN" sz="2665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665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他像火山一样爆发了。</a:t>
            </a:r>
            <a:endParaRPr lang="zh-CN" altLang="en-US" sz="2665" kern="10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665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665" kern="100">
                <a:latin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665" kern="100">
                <a:latin typeface="+mn-ea"/>
                <a:cs typeface="Times New Roman" panose="02020603050405020304" pitchFamily="18" charset="0"/>
                <a:sym typeface="+mn-ea"/>
              </a:rPr>
              <a:t>5.</a:t>
            </a:r>
            <a:r>
              <a:rPr lang="zh-CN" altLang="en-US" sz="2665" kern="100">
                <a:latin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  </a:t>
            </a:r>
            <a:endParaRPr lang="en-US" altLang="zh-CN" sz="266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我</a:t>
            </a:r>
            <a:r>
              <a:rPr lang="zh-CN" altLang="en-US" sz="2665" b="1" u="sng" kern="100">
                <a:solidFill>
                  <a:srgbClr val="00B05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如释重负地叹了一口气</a:t>
            </a:r>
            <a:r>
              <a:rPr lang="en-US" altLang="zh-CN" sz="2665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665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665"/>
          </a:p>
        </p:txBody>
      </p:sp>
      <p:sp>
        <p:nvSpPr>
          <p:cNvPr id="4" name="文本框 3"/>
          <p:cNvSpPr txBox="1"/>
          <p:nvPr/>
        </p:nvSpPr>
        <p:spPr>
          <a:xfrm>
            <a:off x="692150" y="1155700"/>
            <a:ext cx="4048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stared at him in shock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5760" y="4601845"/>
            <a:ext cx="3039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fuelled his anger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2150" y="5773420"/>
            <a:ext cx="716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breathed a sigh of relief/sighed  with relief.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4260" y="2128520"/>
            <a:ext cx="3676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sneaked/slipped  into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4135" y="3102610"/>
            <a:ext cx="6582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held the wooden stick tight in his hand,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8238</Words>
  <Application>WPS 演示</Application>
  <PresentationFormat/>
  <Paragraphs>364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Times New Roman</vt:lpstr>
      <vt:lpstr>黑体</vt:lpstr>
      <vt:lpstr>华文新魏</vt:lpstr>
      <vt:lpstr>华文行楷</vt:lpstr>
      <vt:lpstr>Snap ITC</vt:lpstr>
      <vt:lpstr>楷体</vt:lpstr>
      <vt:lpstr>等线</vt:lpstr>
      <vt:lpstr>Arial Unicode MS</vt:lpstr>
      <vt:lpstr>等线 Light</vt:lpstr>
      <vt:lpstr>Calibri</vt:lpstr>
      <vt:lpstr>Gabriola</vt:lpstr>
      <vt:lpstr>隶书</vt:lpstr>
      <vt:lpstr>仿宋</vt:lpstr>
      <vt:lpstr>方正华隶简体</vt:lpstr>
      <vt:lpstr>Office 主题​​</vt:lpstr>
      <vt:lpstr>How to write a colourful sentence:</vt:lpstr>
      <vt:lpstr>PowerPoint 演示文稿</vt:lpstr>
      <vt:lpstr> general words（笼统词）                     concrete  words(具体词）     walk                                                                             (蹑手蹑脚地走)     run                                                                                             (猛冲)     look                                                                      (瞥见)            (怒视)                                                                                                       (凝视)     say/talk                                                              (闲聊)                (耳语)     cry                                                                                            （啜泣)      eat                                              (咬)          （咀嚼)                   (吞下)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 英语课上，小马实在太饿了，他觉得自己能吃下一头牛。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SXF</cp:lastModifiedBy>
  <cp:revision>4</cp:revision>
  <cp:lastPrinted>2021-07-28T11:01:00Z</cp:lastPrinted>
  <dcterms:created xsi:type="dcterms:W3CDTF">2021-07-28T11:01:00Z</dcterms:created>
  <dcterms:modified xsi:type="dcterms:W3CDTF">2021-08-06T14:24:33Z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2052-10.8.2.6837</vt:lpwstr>
  </property>
</Properties>
</file>