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6"/>
  </p:notesMasterIdLst>
  <p:sldIdLst>
    <p:sldId id="431" r:id="rId4"/>
    <p:sldId id="494" r:id="rId5"/>
    <p:sldId id="434" r:id="rId6"/>
    <p:sldId id="495" r:id="rId7"/>
    <p:sldId id="496" r:id="rId8"/>
    <p:sldId id="497" r:id="rId9"/>
    <p:sldId id="432" r:id="rId10"/>
    <p:sldId id="498" r:id="rId11"/>
    <p:sldId id="436" r:id="rId12"/>
    <p:sldId id="440" r:id="rId13"/>
    <p:sldId id="439" r:id="rId14"/>
    <p:sldId id="425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50000"/>
      </a:spcBef>
      <a:spcAft>
        <a:spcPct val="0"/>
      </a:spcAft>
      <a:buFont typeface="Arial" panose="020B0604020202020204" pitchFamily="34" charset="0"/>
      <a:defRPr b="1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50000"/>
      </a:spcBef>
      <a:spcAft>
        <a:spcPct val="0"/>
      </a:spcAft>
      <a:buFont typeface="Arial" panose="020B0604020202020204" pitchFamily="34" charset="0"/>
      <a:defRPr b="1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50000"/>
      </a:spcBef>
      <a:spcAft>
        <a:spcPct val="0"/>
      </a:spcAft>
      <a:buFont typeface="Arial" panose="020B0604020202020204" pitchFamily="34" charset="0"/>
      <a:defRPr b="1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50000"/>
      </a:spcBef>
      <a:spcAft>
        <a:spcPct val="0"/>
      </a:spcAft>
      <a:buFont typeface="Arial" panose="020B0604020202020204" pitchFamily="34" charset="0"/>
      <a:defRPr b="1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50000"/>
      </a:spcBef>
      <a:spcAft>
        <a:spcPct val="0"/>
      </a:spcAft>
      <a:buFont typeface="Arial" panose="020B0604020202020204" pitchFamily="34" charset="0"/>
      <a:defRPr b="1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227" autoAdjust="0"/>
    <p:restoredTop sz="94660" autoAdjust="0"/>
  </p:normalViewPr>
  <p:slideViewPr>
    <p:cSldViewPr>
      <p:cViewPr varScale="1">
        <p:scale>
          <a:sx n="74" d="100"/>
          <a:sy n="74" d="100"/>
        </p:scale>
        <p:origin x="408" y="60"/>
      </p:cViewPr>
      <p:guideLst>
        <p:guide orient="horz" pos="2024"/>
        <p:guide pos="19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716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commentAuthors" Target="commentAuthors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spcBef>
                <a:spcPct val="0"/>
              </a:spcBef>
              <a:defRPr sz="1200" noProof="1">
                <a:ea typeface="宋体" panose="02010600030101010101" pitchFamily="2" charset="-122"/>
              </a:defRPr>
            </a:lvl1pPr>
          </a:lstStyle>
          <a:p>
            <a:endParaRPr lang="en-US" altLang="x-none"/>
          </a:p>
        </p:txBody>
      </p:sp>
      <p:sp>
        <p:nvSpPr>
          <p:cNvPr id="2051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spcBef>
                <a:spcPct val="0"/>
              </a:spcBef>
              <a:defRPr sz="1200" noProof="1">
                <a:ea typeface="宋体" panose="02010600030101010101" pitchFamily="2" charset="-122"/>
              </a:defRPr>
            </a:lvl1pPr>
          </a:lstStyle>
          <a:p>
            <a:endParaRPr lang="en-US" altLang="x-none"/>
          </a:p>
        </p:txBody>
      </p:sp>
      <p:sp>
        <p:nvSpPr>
          <p:cNvPr id="2052" name="Rectangle 4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en-US" altLang="zh-CN"/>
          </a:p>
          <a:p>
            <a:pPr lvl="1"/>
            <a:r>
              <a:rPr lang="zh-CN" altLang="en-US"/>
              <a:t>第二级</a:t>
            </a:r>
            <a:endParaRPr lang="en-US" altLang="zh-CN"/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2054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spcBef>
                <a:spcPct val="0"/>
              </a:spcBef>
              <a:defRPr sz="1200" noProof="1">
                <a:ea typeface="宋体" panose="02010600030101010101" pitchFamily="2" charset="-122"/>
              </a:defRPr>
            </a:lvl1pPr>
          </a:lstStyle>
          <a:p>
            <a:endParaRPr lang="en-US" altLang="x-none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spcBef>
                <a:spcPct val="0"/>
              </a:spcBef>
              <a:defRPr sz="1200" noProof="1">
                <a:ea typeface="宋体" panose="02010600030101010101" pitchFamily="2" charset="-122"/>
                <a:cs typeface="+mn-ea"/>
              </a:defRPr>
            </a:lvl1pPr>
          </a:lstStyle>
          <a:p>
            <a:fld id="{20F22341-68E1-469A-9F99-27ECBD793FE1}" type="slidenum">
              <a:rPr lang="en-US" altLang="x-none"/>
            </a:fld>
            <a:endParaRPr lang="en-US" altLang="x-none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58" y="0"/>
            <a:ext cx="12187742" cy="68580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7CD04-7FC2-4433-9890-ED36B4D02840}" type="slidenum">
              <a:rPr lang="en-US" altLang="x-none" smtClean="0"/>
            </a:fld>
            <a:endParaRPr lang="en-US" altLang="x-none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5EA29-621F-4861-B744-C09A6D69101D}" type="slidenum">
              <a:rPr lang="en-US" altLang="x-none" smtClean="0"/>
            </a:fld>
            <a:endParaRPr lang="en-US" altLang="x-none"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buFontTx/>
              <a:buNone/>
            </a:pPr>
            <a:fld id="{2E3AAC11-D570-4EA9-AFC0-30FB72BA45EB}" type="datetimeFigureOut">
              <a:rPr lang="zh-CN" altLang="en-US" b="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b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b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buFontTx/>
              <a:buNone/>
            </a:pPr>
            <a:fld id="{55ECCFAA-F4FB-487C-9F1E-C8836D0C3DC9}" type="slidenum">
              <a:rPr lang="zh-CN" altLang="en-US" b="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b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buFontTx/>
              <a:buNone/>
            </a:pPr>
            <a:fld id="{2E3AAC11-D570-4EA9-AFC0-30FB72BA45EB}" type="datetimeFigureOut">
              <a:rPr lang="zh-CN" altLang="en-US" b="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b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b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buFontTx/>
              <a:buNone/>
            </a:pPr>
            <a:fld id="{55ECCFAA-F4FB-487C-9F1E-C8836D0C3DC9}" type="slidenum">
              <a:rPr lang="zh-CN" altLang="en-US" b="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b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A9601-1D13-4049-A5F0-340F84559530}" type="slidenum">
              <a:rPr lang="en-US" altLang="x-none" smtClean="0"/>
            </a:fld>
            <a:endParaRPr lang="en-US" altLang="x-none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89470-2C43-4DC2-A065-C9DE57D7B943}" type="slidenum">
              <a:rPr lang="en-US" altLang="x-none" smtClean="0"/>
            </a:fld>
            <a:endParaRPr lang="en-US" altLang="x-none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24C87-97EF-44FA-85D7-521BC7BBF5CC}" type="slidenum">
              <a:rPr lang="en-US" altLang="x-none" smtClean="0"/>
            </a:fld>
            <a:endParaRPr lang="en-US" altLang="x-none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0B4AA-06F8-41F6-B25A-FEE12587D46B}" type="slidenum">
              <a:rPr lang="en-US" altLang="x-none" smtClean="0"/>
            </a:fld>
            <a:endParaRPr lang="en-US" altLang="x-none"/>
          </a:p>
        </p:txBody>
      </p:sp>
      <p:sp>
        <p:nvSpPr>
          <p:cNvPr id="11" name="TextBox 10"/>
          <p:cNvSpPr txBox="1"/>
          <p:nvPr userDrawn="1"/>
        </p:nvSpPr>
        <p:spPr>
          <a:xfrm>
            <a:off x="2855640" y="6874489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100" b="0" smtClean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b="0" smtClean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下载</a:t>
            </a:r>
            <a:r>
              <a:rPr lang="zh-CN" altLang="en-US" sz="100" b="0" smtClean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00" b="0">
                <a:solidFill>
                  <a:prstClr val="black"/>
                </a:solidFill>
                <a:latin typeface="微软雅黑" panose="020B0503020204020204" pitchFamily="34" charset="-122"/>
              </a:rPr>
              <a:t>http://www.1ppt.com/xiazai/</a:t>
            </a:r>
            <a:endParaRPr lang="en-US" altLang="zh-CN" sz="100" b="0" smtClean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A74DF-1F40-4FFF-B67C-ED59D820BFF1}" type="slidenum">
              <a:rPr lang="en-US" altLang="x-none" smtClean="0"/>
            </a:fld>
            <a:endParaRPr lang="en-US" altLang="x-none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2C82F-9796-45CE-83EB-ADCF5B8509BB}" type="slidenum">
              <a:rPr lang="en-US" altLang="x-none" smtClean="0"/>
            </a:fld>
            <a:endParaRPr lang="en-US" altLang="x-none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679DC-EB47-4627-9915-9C5C39E9D382}" type="slidenum">
              <a:rPr lang="en-US" altLang="x-none" smtClean="0"/>
            </a:fld>
            <a:endParaRPr lang="en-US" altLang="x-none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1E8E5-38B9-4EDF-B5C0-DDBA38A50782}" type="slidenum">
              <a:rPr lang="en-US" altLang="x-none" smtClean="0"/>
            </a:fld>
            <a:endParaRPr lang="en-US" altLang="x-none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5EA29-621F-4861-B744-C09A6D69101D}" type="slidenum">
              <a:rPr lang="en-US" altLang="x-none" smtClean="0"/>
            </a:fld>
            <a:endParaRPr lang="en-US" altLang="x-none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8" y="0"/>
            <a:ext cx="1218774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033" y="260648"/>
            <a:ext cx="1019297" cy="56058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0" y="-7620"/>
            <a:ext cx="5426710" cy="8299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 anchor="t">
            <a:spAutoFit/>
          </a:bodyPr>
          <a:lstStyle/>
          <a:p>
            <a:r>
              <a:rPr lang="zh-CN" altLang="zh-CN" sz="4800" b="1" i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华文行楷" panose="02010800040101010101" charset="-122"/>
                <a:cs typeface="Calibri" panose="020F0502020204030204" pitchFamily="34" charset="0"/>
                <a:sym typeface="+mn-ea"/>
              </a:rPr>
              <a:t>Continuation writing</a:t>
            </a:r>
            <a:endParaRPr lang="zh-CN" altLang="zh-CN" sz="4800" b="1" i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华文行楷" panose="02010800040101010101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2150" y="2276475"/>
            <a:ext cx="10455910" cy="70040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zh-CN" sz="4400" b="1" i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华文行楷" panose="02010800040101010101" charset="-122"/>
                <a:cs typeface="Calibri" panose="020F0502020204030204" pitchFamily="34" charset="0"/>
              </a:rPr>
              <a:t>How to make your action </a:t>
            </a:r>
            <a:r>
              <a:rPr lang="en-US" altLang="zh-CN" sz="4400" b="1" i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华文行楷" panose="02010800040101010101" charset="-122"/>
                <a:cs typeface="Calibri" panose="020F0502020204030204" pitchFamily="34" charset="0"/>
              </a:rPr>
              <a:t>descriptions</a:t>
            </a:r>
            <a:r>
              <a:rPr lang="zh-CN" altLang="zh-CN" sz="4400" b="1" i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华文行楷" panose="02010800040101010101" charset="-122"/>
                <a:cs typeface="Calibri" panose="020F0502020204030204" pitchFamily="34" charset="0"/>
              </a:rPr>
              <a:t> </a:t>
            </a:r>
            <a:r>
              <a:rPr lang="en-US" altLang="zh-CN" sz="4400" b="1" i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华文行楷" panose="02010800040101010101" charset="-122"/>
                <a:cs typeface="Calibri" panose="020F0502020204030204" pitchFamily="34" charset="0"/>
              </a:rPr>
              <a:t>vivid</a:t>
            </a:r>
            <a:r>
              <a:rPr lang="zh-CN" altLang="zh-CN" sz="4400" b="1" i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华文行楷" panose="02010800040101010101" charset="-122"/>
                <a:cs typeface="Calibri" panose="020F0502020204030204" pitchFamily="34" charset="0"/>
              </a:rPr>
              <a:t>?</a:t>
            </a:r>
            <a:endParaRPr lang="zh-CN" altLang="zh-CN" sz="4400" b="1" i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华文行楷" panose="02010800040101010101" charset="-122"/>
              <a:cs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575" y="3811905"/>
            <a:ext cx="12134850" cy="2891790"/>
          </a:xfrm>
          <a:prstGeom prst="rect">
            <a:avLst/>
          </a:prstGeom>
          <a:solidFill>
            <a:srgbClr val="9FF6F9"/>
          </a:solidFill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华文行楷" panose="02010800040101010101" charset="-122"/>
                <a:cs typeface="Calibri" panose="020F0502020204030204" pitchFamily="34" charset="0"/>
              </a:rPr>
              <a:t>By the end of the class, students are able to</a:t>
            </a:r>
            <a:endParaRPr lang="en-US" altLang="zh-CN" sz="28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华文行楷" panose="02010800040101010101" charset="-122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华文行楷" panose="02010800040101010101" charset="-122"/>
                <a:cs typeface="Calibri" panose="020F0502020204030204" pitchFamily="34" charset="0"/>
              </a:rPr>
              <a:t>1) vivify the actions by </a:t>
            </a:r>
            <a:r>
              <a:rPr lang="en-US" altLang="zh-CN" sz="2800" b="1" i="1" u="sng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华文行楷" panose="02010800040101010101" charset="-122"/>
                <a:cs typeface="Calibri" panose="020F0502020204030204" pitchFamily="34" charset="0"/>
              </a:rPr>
              <a:t>using specific verbs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华文行楷" panose="02010800040101010101" charset="-122"/>
                <a:cs typeface="Calibri" panose="020F0502020204030204" pitchFamily="34" charset="0"/>
              </a:rPr>
              <a:t> and </a:t>
            </a:r>
            <a:r>
              <a:rPr lang="en-US" altLang="zh-CN" sz="2800" b="1" i="1" u="sng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华文行楷" panose="02010800040101010101" charset="-122"/>
                <a:cs typeface="Calibri" panose="020F0502020204030204" pitchFamily="34" charset="0"/>
              </a:rPr>
              <a:t>coherent actions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华文行楷" panose="02010800040101010101" charset="-122"/>
                <a:cs typeface="Calibri" panose="020F0502020204030204" pitchFamily="34" charset="0"/>
              </a:rPr>
              <a:t>(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华文行楷" panose="02010800040101010101" charset="-122"/>
                <a:cs typeface="Calibri" panose="020F0502020204030204" pitchFamily="34" charset="0"/>
              </a:rPr>
              <a:t>动作链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华文行楷" panose="02010800040101010101" charset="-122"/>
                <a:cs typeface="Calibri" panose="020F0502020204030204" pitchFamily="34" charset="0"/>
              </a:rPr>
              <a:t>)</a:t>
            </a:r>
            <a:endParaRPr lang="en-US" altLang="zh-CN" sz="28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华文行楷" panose="02010800040101010101" charset="-122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华文行楷" panose="02010800040101010101" charset="-122"/>
                <a:cs typeface="Calibri" panose="020F0502020204030204" pitchFamily="34" charset="0"/>
              </a:rPr>
              <a:t>2) apply the </a:t>
            </a:r>
            <a:r>
              <a:rPr lang="en-US" altLang="zh-CN" sz="2800" b="1" i="1" u="sng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华文行楷" panose="02010800040101010101" charset="-122"/>
                <a:cs typeface="Calibri" panose="020F0502020204030204" pitchFamily="34" charset="0"/>
              </a:rPr>
              <a:t>adverbs and prepositional phrases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华文行楷" panose="02010800040101010101" charset="-122"/>
                <a:cs typeface="Calibri" panose="020F0502020204030204" pitchFamily="34" charset="0"/>
              </a:rPr>
              <a:t> to modify(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华文行楷" panose="02010800040101010101" charset="-122"/>
                <a:cs typeface="Calibri" panose="020F0502020204030204" pitchFamily="34" charset="0"/>
              </a:rPr>
              <a:t>修饰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华文行楷" panose="02010800040101010101" charset="-122"/>
                <a:cs typeface="Calibri" panose="020F0502020204030204" pitchFamily="34" charset="0"/>
              </a:rPr>
              <a:t>) the verbs.</a:t>
            </a:r>
            <a:endParaRPr lang="en-US" altLang="zh-CN" sz="28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华文行楷" panose="02010800040101010101" charset="-122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华文行楷" panose="02010800040101010101" charset="-122"/>
                <a:cs typeface="Calibri" panose="020F0502020204030204" pitchFamily="34" charset="0"/>
              </a:rPr>
              <a:t>3) choose </a:t>
            </a:r>
            <a:r>
              <a:rPr lang="en-US" altLang="zh-CN" sz="2800" b="1" i="1" u="sng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华文行楷" panose="02010800040101010101" charset="-122"/>
                <a:cs typeface="Calibri" panose="020F0502020204030204" pitchFamily="34" charset="0"/>
              </a:rPr>
              <a:t>suitable grammar</a:t>
            </a:r>
            <a:r>
              <a:rPr lang="en-US" altLang="zh-CN" sz="2800" b="1" u="sng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华文行楷" panose="02010800040101010101" charset="-122"/>
                <a:cs typeface="Calibri" panose="020F0502020204030204" pitchFamily="34" charset="0"/>
              </a:rPr>
              <a:t> (</a:t>
            </a:r>
            <a:r>
              <a:rPr lang="zh-CN" altLang="en-US" sz="2800" b="1" u="sng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华文行楷" panose="02010800040101010101" charset="-122"/>
                <a:cs typeface="Calibri" panose="020F0502020204030204" pitchFamily="34" charset="0"/>
              </a:rPr>
              <a:t>非谓语、独立主格、定语从句、形容词作状语</a:t>
            </a:r>
            <a:r>
              <a:rPr lang="en-US" altLang="zh-CN" sz="2800" b="1" u="sng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华文行楷" panose="02010800040101010101" charset="-122"/>
                <a:cs typeface="Calibri" panose="020F0502020204030204" pitchFamily="34" charset="0"/>
              </a:rPr>
              <a:t>)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华文行楷" panose="02010800040101010101" charset="-122"/>
                <a:cs typeface="Calibri" panose="020F0502020204030204" pitchFamily="34" charset="0"/>
              </a:rPr>
              <a:t> to enrich the scene.</a:t>
            </a:r>
            <a:endParaRPr lang="en-US" altLang="zh-CN" sz="28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华文行楷" panose="02010800040101010101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033" y="260648"/>
            <a:ext cx="1019297" cy="56058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6040" y="-73025"/>
            <a:ext cx="12059920" cy="28035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 cmpd="dbl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</a:pPr>
            <a:r>
              <a:rPr lang="en-US" altLang="zh-CN" sz="2800" b="1">
                <a:latin typeface="Calibri" panose="020F0502020204030204" pitchFamily="34" charset="0"/>
                <a:cs typeface="Calibri" panose="020F0502020204030204" pitchFamily="34" charset="0"/>
              </a:rPr>
              <a:t>Scene 4 </a:t>
            </a:r>
            <a:r>
              <a:rPr lang="zh-CN" altLang="en-US" sz="2800" b="1">
                <a:latin typeface="Calibri" panose="020F0502020204030204" pitchFamily="34" charset="0"/>
                <a:cs typeface="Calibri" panose="020F0502020204030204" pitchFamily="34" charset="0"/>
              </a:rPr>
              <a:t>火海救人</a:t>
            </a:r>
            <a:endParaRPr lang="zh-CN" altLang="en-US" sz="2800" b="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zh-CN" altLang="en-US" sz="2800" b="1">
                <a:latin typeface="Calibri" panose="020F0502020204030204" pitchFamily="34" charset="0"/>
                <a:cs typeface="Calibri" panose="020F0502020204030204" pitchFamily="34" charset="0"/>
              </a:rPr>
              <a:t>     </a:t>
            </a:r>
            <a:r>
              <a:rPr lang="en-US" altLang="zh-CN" sz="28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Tiara,</a:t>
            </a:r>
            <a:r>
              <a:rPr lang="en-US" altLang="zh-CN" sz="2800" b="1">
                <a:latin typeface="Calibri" panose="020F0502020204030204" pitchFamily="34" charset="0"/>
                <a:cs typeface="Calibri" panose="020F0502020204030204" pitchFamily="34" charset="0"/>
              </a:rPr>
              <a:t> an 8-year-old girl, was stuck in the firing house.</a:t>
            </a:r>
            <a:r>
              <a:rPr lang="en-US" altLang="zh-CN" sz="28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Surrel</a:t>
            </a:r>
            <a:r>
              <a:rPr lang="en-US" altLang="zh-CN" sz="2800" b="1">
                <a:latin typeface="Calibri" panose="020F0502020204030204" pitchFamily="34" charset="0"/>
                <a:cs typeface="Calibri" panose="020F0502020204030204" pitchFamily="34" charset="0"/>
              </a:rPr>
              <a:t>, her neighbor who was 64 years old, went into</a:t>
            </a:r>
            <a:r>
              <a:rPr lang="zh-CN" altLang="en-US" sz="2800" b="1">
                <a:latin typeface="Calibri" panose="020F0502020204030204" pitchFamily="34" charset="0"/>
                <a:cs typeface="Calibri" panose="020F0502020204030204" pitchFamily="34" charset="0"/>
              </a:rPr>
              <a:t> smoke-filled house searching but in vain</a:t>
            </a:r>
            <a:r>
              <a:rPr lang="en-US" altLang="zh-CN" sz="2800" b="1">
                <a:latin typeface="Calibri" panose="020F0502020204030204" pitchFamily="34" charset="0"/>
                <a:cs typeface="Calibri" panose="020F0502020204030204" pitchFamily="34" charset="0"/>
              </a:rPr>
              <a:t>. H</a:t>
            </a:r>
            <a:r>
              <a:rPr lang="zh-CN" altLang="en-US" sz="2800" b="1">
                <a:latin typeface="Calibri" panose="020F0502020204030204" pitchFamily="34" charset="0"/>
                <a:cs typeface="Calibri" panose="020F0502020204030204" pitchFamily="34" charset="0"/>
              </a:rPr>
              <a:t>e ran outside to catch his breath. "Where is Tiara? "he asked </a:t>
            </a:r>
            <a:r>
              <a:rPr lang="zh-CN" altLang="en-US" sz="2800" b="1" u="sng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desperately</a:t>
            </a:r>
            <a:r>
              <a:rPr lang="zh-CN" altLang="en-US" sz="2800" b="1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zh-CN" altLang="en-US" sz="2800" b="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zh-CN" altLang="en-US" sz="2800" b="1">
                <a:latin typeface="Calibri" panose="020F0502020204030204" pitchFamily="34" charset="0"/>
                <a:cs typeface="Calibri" panose="020F0502020204030204" pitchFamily="34" charset="0"/>
              </a:rPr>
              <a:t>“The second floor. "her aunt </a:t>
            </a:r>
            <a:r>
              <a:rPr lang="zh-CN" altLang="en-US" sz="2800" b="1" u="sng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shouted back</a:t>
            </a:r>
            <a:r>
              <a:rPr lang="en-US" altLang="zh-CN" sz="2800" b="1" u="sng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zh-CN" sz="2800" b="1" u="sng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en-US" sz="280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1. </a:t>
            </a:r>
            <a:r>
              <a:rPr lang="en-US" sz="28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Taking a deep breath, he went in a second time.______________________</a:t>
            </a:r>
            <a:endParaRPr lang="en-US" altLang="zh-CN" sz="28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6040" y="2917825"/>
            <a:ext cx="11824335" cy="3107690"/>
          </a:xfrm>
          <a:prstGeom prst="rect">
            <a:avLst/>
          </a:prstGeom>
          <a:noFill/>
          <a:ln w="76200" cmpd="dbl">
            <a:solidFill>
              <a:srgbClr val="92D050"/>
            </a:solidFill>
            <a:prstDash val="sysDot"/>
          </a:ln>
        </p:spPr>
        <p:txBody>
          <a:bodyPr wrap="square">
            <a:spAutoFit/>
          </a:bodyPr>
          <a:lstStyle/>
          <a:p>
            <a:pPr indent="0" algn="just"/>
            <a:r>
              <a:rPr lang="en-US" sz="2800" b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 The darkness was </a:t>
            </a:r>
            <a:r>
              <a:rPr lang="en-US" sz="2800" b="1" i="1" u="sng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overwhelming.</a:t>
            </a:r>
            <a:r>
              <a:rPr lang="en-US" sz="2800" b="1" i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Running blindly, he</a:t>
            </a:r>
            <a:r>
              <a:rPr lang="en-US" sz="2800" b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finally </a:t>
            </a:r>
            <a:r>
              <a:rPr lang="en-US" sz="2800" b="1" i="1" u="sng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made it to</a:t>
            </a:r>
            <a:r>
              <a:rPr lang="en-US" sz="2800" b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the second floor, where he was met by intense heat. </a:t>
            </a:r>
            <a:r>
              <a:rPr lang="en-US" sz="2800" b="1" i="1" u="sng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Breathless and light-headed,</a:t>
            </a:r>
            <a:r>
              <a:rPr lang="en-US" sz="2800" b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"Baby girl, where are you?"He </a:t>
            </a:r>
            <a:r>
              <a:rPr lang="en-US" sz="2800" b="1" i="1" u="sng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cried desperately</a:t>
            </a:r>
            <a:r>
              <a:rPr lang="en-US" sz="2800" b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All he could hear was the popping of burning wood. Then a </a:t>
            </a:r>
            <a:r>
              <a:rPr lang="en-US" sz="2800" b="1" u="sng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soft but distinct</a:t>
            </a:r>
            <a:r>
              <a:rPr lang="en-US" sz="2800" b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moan(n.</a:t>
            </a:r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呻吟</a:t>
            </a:r>
            <a:r>
              <a:rPr lang="en-US" sz="2800" b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) emerged. He quickly</a:t>
            </a:r>
            <a:r>
              <a:rPr lang="en-US" sz="2800" b="1" u="sng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crawled</a:t>
            </a:r>
            <a:r>
              <a:rPr lang="en-US" sz="2800" b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towards the sound. Finally, he </a:t>
            </a:r>
            <a:r>
              <a:rPr lang="en-US" sz="2800" b="1" i="1" u="sng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touched</a:t>
            </a:r>
            <a:r>
              <a:rPr lang="en-US" sz="2800" b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something. A shoe, then an ankle. He </a:t>
            </a:r>
            <a:r>
              <a:rPr lang="en-US" sz="2800" b="1" i="1" u="sng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pulled</a:t>
            </a:r>
            <a:r>
              <a:rPr lang="en-US" sz="2800" b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Tiara toward him, </a:t>
            </a:r>
            <a:r>
              <a:rPr lang="en-US" sz="2800" b="1" u="sng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hugged her tightly</a:t>
            </a:r>
            <a:r>
              <a:rPr lang="en-US" sz="2800" b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and brought her out of the house,totally</a:t>
            </a:r>
            <a:r>
              <a:rPr 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worn out.</a:t>
            </a:r>
            <a:endParaRPr lang="en-US" altLang="en-US" sz="28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8" y="0"/>
            <a:ext cx="1218774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033" y="260648"/>
            <a:ext cx="1019297" cy="56058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04950" y="237490"/>
            <a:ext cx="3195320" cy="6451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 cmpd="dbl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tx1"/>
                </a:solidFill>
              </a:rPr>
              <a:t>Assignment</a:t>
            </a:r>
            <a:endParaRPr lang="en-US" altLang="zh-CN" sz="3600" b="1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510" y="1723390"/>
            <a:ext cx="12133580" cy="1814830"/>
          </a:xfrm>
          <a:prstGeom prst="rect">
            <a:avLst/>
          </a:prstGeom>
          <a:solidFill>
            <a:srgbClr val="92D050"/>
          </a:solidFill>
          <a:ln w="28575" cmpd="dbl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altLang="zh-CN" sz="3200" b="1"/>
              <a:t>1. Polish your writing.</a:t>
            </a:r>
            <a:endParaRPr lang="en-US" altLang="zh-CN" sz="3200" b="1"/>
          </a:p>
          <a:p>
            <a:r>
              <a:rPr lang="en-US" altLang="zh-CN" sz="3200" b="1"/>
              <a:t>2. Share your composition with your partners and learn from each other.</a:t>
            </a:r>
            <a:endParaRPr lang="en-US" altLang="zh-CN" sz="3200" b="1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7852"/>
            <a:ext cx="12192000" cy="686585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01896" y="4757812"/>
            <a:ext cx="4160707" cy="138903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41" y="3987428"/>
            <a:ext cx="5166739" cy="284154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01462" y="3369694"/>
            <a:ext cx="2079288" cy="360889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80395" y="1254995"/>
            <a:ext cx="1340142" cy="16463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15565" y="2558415"/>
            <a:ext cx="667766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i="1">
                <a:solidFill>
                  <a:srgbClr val="FF0000"/>
                </a:solidFill>
              </a:rPr>
              <a:t>Thank you !</a:t>
            </a:r>
            <a:endParaRPr lang="en-US" altLang="zh-CN" sz="6000" i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8" y="0"/>
            <a:ext cx="1218774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033" y="260648"/>
            <a:ext cx="1019297" cy="560582"/>
          </a:xfrm>
          <a:prstGeom prst="rect">
            <a:avLst/>
          </a:prstGeom>
        </p:spPr>
      </p:pic>
      <p:pic>
        <p:nvPicPr>
          <p:cNvPr id="3" name="图片 2" descr="t01c83746b186c8da7d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150" y="735965"/>
            <a:ext cx="4676775" cy="37693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445" y="4596130"/>
            <a:ext cx="11946255" cy="977265"/>
          </a:xfrm>
          <a:prstGeom prst="rect">
            <a:avLst/>
          </a:prstGeom>
          <a:noFill/>
          <a:ln w="120650" cmpd="thickThin">
            <a:solidFill>
              <a:schemeClr val="accent6">
                <a:lumMod val="40000"/>
                <a:lumOff val="60000"/>
              </a:schemeClr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pPr marL="514350" indent="-514350" algn="just">
              <a:lnSpc>
                <a:spcPct val="90000"/>
              </a:lnSpc>
              <a:buFont typeface="+mj-lt"/>
              <a:buAutoNum type="arabicPeriod"/>
            </a:pPr>
            <a:r>
              <a:rPr lang="en-US" altLang="zh-CN" sz="3200" i="1" smtClean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The two dogs </a:t>
            </a:r>
            <a:r>
              <a:rPr lang="en-US" altLang="zh-CN" sz="3200" i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circled</a:t>
            </a:r>
            <a:r>
              <a:rPr lang="en-US" altLang="zh-CN" sz="3200" i="1" smtClean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each other and </a:t>
            </a:r>
            <a:r>
              <a:rPr lang="en-US" altLang="zh-CN" sz="3200" i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looked for</a:t>
            </a:r>
            <a:r>
              <a:rPr lang="en-US" altLang="zh-CN" sz="3200" i="1" smtClean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the right moment to </a:t>
            </a:r>
            <a:r>
              <a:rPr lang="en-US" altLang="zh-CN" sz="3200" i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attack</a:t>
            </a:r>
            <a:r>
              <a:rPr lang="en-US" altLang="zh-CN" sz="3200" i="1" smtClean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. </a:t>
            </a:r>
            <a:endParaRPr lang="en-US" altLang="zh-CN" sz="3200" i="1" smtClean="0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445" y="0"/>
            <a:ext cx="4676775" cy="645160"/>
          </a:xfrm>
          <a:prstGeom prst="rect">
            <a:avLst/>
          </a:prstGeom>
          <a:solidFill>
            <a:srgbClr val="9FF6F9"/>
          </a:solidFill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Tip 1: specific verbs 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46955" y="0"/>
            <a:ext cx="5222240" cy="645160"/>
          </a:xfrm>
          <a:prstGeom prst="rect">
            <a:avLst/>
          </a:prstGeom>
          <a:solidFill>
            <a:srgbClr val="9FF6F9"/>
          </a:solidFill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Tip 2: coherent actions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1312" y="0"/>
            <a:ext cx="12187742" cy="68580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445" y="0"/>
            <a:ext cx="3002280" cy="706755"/>
          </a:xfrm>
          <a:prstGeom prst="rect">
            <a:avLst/>
          </a:prstGeom>
          <a:solidFill>
            <a:srgbClr val="9FF6F9"/>
          </a:solidFill>
          <a:ln w="28575" cmpd="dbl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</a:rPr>
              <a:t>Word Bank  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0015" y="1675765"/>
            <a:ext cx="1750695" cy="70675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 cmpd="dbl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altLang="zh-CN" sz="4000" b="1"/>
              <a:t>mouth</a:t>
            </a:r>
            <a:endParaRPr lang="en-US" altLang="zh-CN" sz="4000" b="1"/>
          </a:p>
        </p:txBody>
      </p:sp>
      <p:sp>
        <p:nvSpPr>
          <p:cNvPr id="16" name="文本框 15"/>
          <p:cNvSpPr txBox="1"/>
          <p:nvPr/>
        </p:nvSpPr>
        <p:spPr>
          <a:xfrm>
            <a:off x="191135" y="3244215"/>
            <a:ext cx="1346200" cy="70675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 cmpd="dbl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altLang="zh-CN" sz="4000" b="1"/>
              <a:t>foot</a:t>
            </a:r>
            <a:endParaRPr lang="en-US" altLang="zh-CN" sz="4000" b="1"/>
          </a:p>
        </p:txBody>
      </p:sp>
      <p:sp>
        <p:nvSpPr>
          <p:cNvPr id="17" name="文本框 16"/>
          <p:cNvSpPr txBox="1"/>
          <p:nvPr/>
        </p:nvSpPr>
        <p:spPr>
          <a:xfrm>
            <a:off x="119380" y="4940935"/>
            <a:ext cx="1432560" cy="13220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 cmpd="dbl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altLang="zh-CN" sz="4000" b="1"/>
              <a:t>hand/arm</a:t>
            </a:r>
            <a:endParaRPr lang="en-US" altLang="zh-CN" sz="4000" b="1"/>
          </a:p>
        </p:txBody>
      </p:sp>
      <p:sp>
        <p:nvSpPr>
          <p:cNvPr id="18" name="文本框 17"/>
          <p:cNvSpPr txBox="1"/>
          <p:nvPr/>
        </p:nvSpPr>
        <p:spPr>
          <a:xfrm>
            <a:off x="1624330" y="5162550"/>
            <a:ext cx="10452100" cy="953135"/>
          </a:xfrm>
          <a:prstGeom prst="rect">
            <a:avLst/>
          </a:prstGeom>
          <a:noFill/>
          <a:ln w="73025" cmpd="dbl">
            <a:solidFill>
              <a:srgbClr val="93EFEA"/>
            </a:solidFill>
            <a:prstDash val="solid"/>
          </a:ln>
        </p:spPr>
        <p:txBody>
          <a:bodyPr wrap="square" rtlCol="0" anchor="t">
            <a:spAutoFit/>
          </a:bodyPr>
          <a:lstStyle/>
          <a:p>
            <a:r>
              <a:rPr lang="en-US" altLang="zh-CN" sz="2800" b="1" i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hit, beat, tap, pat// drag, draw, pull//catch, grab, grasp, seize// cast, throw//lift, raise, carry, take// hug, embrace//</a:t>
            </a:r>
            <a:r>
              <a:rPr lang="en-US" altLang="zh-CN" sz="2800" b="1" i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reach(out)/</a:t>
            </a:r>
            <a:endParaRPr lang="en-US" altLang="zh-CN" sz="2800" b="1" i="1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39925" y="1337310"/>
            <a:ext cx="10252075" cy="1383665"/>
          </a:xfrm>
          <a:prstGeom prst="rect">
            <a:avLst/>
          </a:prstGeom>
          <a:noFill/>
          <a:ln w="73025">
            <a:solidFill>
              <a:srgbClr val="93EFEA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shout  cry  yell  </a:t>
            </a:r>
            <a:r>
              <a:rPr lang="zh-CN" altLang="en-US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scream</a:t>
            </a:r>
            <a:r>
              <a:rPr lang="en-US" altLang="zh-CN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//</a:t>
            </a:r>
            <a:r>
              <a:rPr lang="en-US" altLang="zh-CN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zh-CN" altLang="en-US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smile</a:t>
            </a:r>
            <a:r>
              <a:rPr lang="en-US" altLang="zh-CN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laugh </a:t>
            </a:r>
            <a:r>
              <a:rPr lang="en-US" altLang="zh-CN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</a:t>
            </a:r>
            <a:r>
              <a:rPr lang="zh-CN" altLang="en-US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whisper</a:t>
            </a:r>
            <a:r>
              <a:rPr lang="en-US" altLang="zh-CN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murmur//</a:t>
            </a:r>
            <a:r>
              <a:rPr lang="zh-CN" altLang="en-US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sob</a:t>
            </a:r>
            <a:r>
              <a:rPr lang="en-US" altLang="zh-CN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howl</a:t>
            </a:r>
            <a:endParaRPr lang="en-US" altLang="zh-CN" sz="2400" b="1" i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zh-CN" altLang="en-US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emphasize</a:t>
            </a:r>
            <a:r>
              <a:rPr lang="en-US" altLang="zh-CN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zh-CN" altLang="en-US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stress </a:t>
            </a:r>
            <a:r>
              <a:rPr lang="en-US" altLang="zh-CN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// </a:t>
            </a:r>
            <a:r>
              <a:rPr lang="zh-CN" altLang="en-US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tell </a:t>
            </a:r>
            <a:r>
              <a:rPr lang="en-US" altLang="zh-CN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</a:t>
            </a:r>
            <a:r>
              <a:rPr lang="zh-CN" altLang="en-US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</a:t>
            </a:r>
            <a:r>
              <a:rPr lang="en-US" altLang="zh-CN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</a:t>
            </a:r>
            <a:r>
              <a:rPr lang="zh-CN" altLang="en-US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explain</a:t>
            </a:r>
            <a:r>
              <a:rPr lang="en-US" altLang="zh-CN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//</a:t>
            </a:r>
            <a:r>
              <a:rPr lang="zh-CN" altLang="en-US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admit</a:t>
            </a:r>
            <a:r>
              <a:rPr lang="en-US" altLang="zh-CN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</a:t>
            </a:r>
            <a:r>
              <a:rPr lang="zh-CN" altLang="en-US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reply=respond</a:t>
            </a:r>
            <a:r>
              <a:rPr lang="en-US" altLang="zh-CN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</a:t>
            </a:r>
            <a:r>
              <a:rPr lang="zh-CN" altLang="en-US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praise </a:t>
            </a:r>
            <a:r>
              <a:rPr lang="en-US" altLang="zh-CN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</a:t>
            </a:r>
            <a:r>
              <a:rPr lang="zh-CN" altLang="en-US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complain</a:t>
            </a:r>
            <a:r>
              <a:rPr lang="en-US" altLang="zh-CN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//comfort</a:t>
            </a:r>
            <a:endParaRPr lang="en-US" altLang="zh-CN" sz="2400" b="1" i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624330" y="3053715"/>
            <a:ext cx="10342880" cy="1087755"/>
          </a:xfrm>
          <a:prstGeom prst="rect">
            <a:avLst/>
          </a:prstGeom>
          <a:noFill/>
          <a:ln w="73025">
            <a:solidFill>
              <a:srgbClr val="93EFEA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rush dash// make one's way to// wander//travel march//stagger (</a:t>
            </a:r>
            <a:r>
              <a:rPr lang="zh-CN" altLang="en-US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蹒跚</a:t>
            </a:r>
            <a:r>
              <a:rPr lang="en-US" altLang="zh-CN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zh-CN" sz="2400" b="1" i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jump/spring to one's feet// stand still/ trip(</a:t>
            </a:r>
            <a:r>
              <a:rPr lang="zh-CN" altLang="en-US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绊倒</a:t>
            </a:r>
            <a:r>
              <a:rPr lang="en-US" altLang="zh-CN" sz="2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)/drag/</a:t>
            </a:r>
            <a:r>
              <a:rPr lang="en-US" altLang="zh-CN" sz="2400" i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crawl</a:t>
            </a:r>
            <a:endParaRPr lang="zh-CN" altLang="en-US" sz="2400" b="1" i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236200" y="11760200"/>
            <a:ext cx="330200" cy="2540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8" y="0"/>
            <a:ext cx="12187742" cy="6858000"/>
          </a:xfrm>
          <a:prstGeom prst="rect">
            <a:avLst/>
          </a:prstGeom>
          <a:solidFill>
            <a:srgbClr val="05F6F9">
              <a:alpha val="75000"/>
            </a:srgbClr>
          </a:solidFill>
        </p:spPr>
      </p:pic>
      <p:sp>
        <p:nvSpPr>
          <p:cNvPr id="10" name="文本框 9"/>
          <p:cNvSpPr txBox="1"/>
          <p:nvPr/>
        </p:nvSpPr>
        <p:spPr>
          <a:xfrm>
            <a:off x="6350" y="108585"/>
            <a:ext cx="12185650" cy="1124585"/>
          </a:xfrm>
          <a:prstGeom prst="rect">
            <a:avLst/>
          </a:prstGeom>
          <a:solidFill>
            <a:schemeClr val="accent6">
              <a:lumMod val="20000"/>
              <a:lumOff val="80000"/>
              <a:alpha val="75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Scene 1   </a:t>
            </a:r>
            <a:r>
              <a:rPr lang="zh-CN" altLang="en-US"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跳水救人  </a:t>
            </a:r>
            <a:r>
              <a:rPr lang="en-US" altLang="zh-CN"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(A coward)</a:t>
            </a:r>
            <a:endParaRPr lang="zh-CN" altLang="en-US" sz="3200" b="1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>
              <a:lnSpc>
                <a:spcPct val="80000"/>
              </a:lnSpc>
            </a:pPr>
            <a:r>
              <a:rPr lang="zh-CN" altLang="en-US"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Henry</a:t>
            </a:r>
            <a:r>
              <a:rPr lang="zh-CN" altLang="en-US" sz="3200" b="1" i="1" u="sng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jumped into</a:t>
            </a:r>
            <a:r>
              <a:rPr lang="zh-CN" altLang="en-US"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the river and </a:t>
            </a:r>
            <a:r>
              <a:rPr lang="zh-CN" altLang="en-US" sz="3200" b="1" i="1" u="sng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saved</a:t>
            </a:r>
            <a:r>
              <a:rPr lang="zh-CN" altLang="en-US"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</a:t>
            </a:r>
            <a:r>
              <a:rPr lang="zh-CN" altLang="en-US"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obert.</a:t>
            </a:r>
            <a:endParaRPr lang="en-US" altLang="zh-CN" sz="3200" b="1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1610" y="1737995"/>
            <a:ext cx="11520805" cy="2553335"/>
          </a:xfrm>
          <a:prstGeom prst="rect">
            <a:avLst/>
          </a:prstGeom>
          <a:noFill/>
          <a:ln w="98425" cmpd="dbl">
            <a:solidFill>
              <a:srgbClr val="92D050"/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pPr algn="just"/>
            <a:r>
              <a:rPr lang="en-US" altLang="zh-CN" sz="3200" b="1">
                <a:solidFill>
                  <a:schemeClr val="tx1"/>
                </a:solidFill>
                <a:sym typeface="+mn-ea"/>
              </a:rPr>
              <a:t>       ________ the screams, Henry________________the riverside, </a:t>
            </a:r>
            <a:r>
              <a:rPr lang="en-US" altLang="zh-CN" sz="3200" b="1" u="sng">
                <a:solidFill>
                  <a:schemeClr val="tx1"/>
                </a:solidFill>
                <a:sym typeface="+mn-ea"/>
              </a:rPr>
              <a:t>__________ </a:t>
            </a:r>
            <a:r>
              <a:rPr lang="en-US" altLang="zh-CN" sz="3200" b="1">
                <a:solidFill>
                  <a:schemeClr val="tx1"/>
                </a:solidFill>
                <a:sym typeface="+mn-ea"/>
              </a:rPr>
              <a:t>his clothes and </a:t>
            </a:r>
            <a:r>
              <a:rPr lang="en-US" altLang="zh-CN" sz="3200" b="1" u="sng">
                <a:solidFill>
                  <a:schemeClr val="tx1"/>
                </a:solidFill>
                <a:sym typeface="+mn-ea"/>
              </a:rPr>
              <a:t>___________</a:t>
            </a:r>
            <a:r>
              <a:rPr lang="en-US" altLang="zh-CN" sz="3200" b="1">
                <a:solidFill>
                  <a:schemeClr val="tx1"/>
                </a:solidFill>
                <a:sym typeface="+mn-ea"/>
              </a:rPr>
              <a:t> the water without hesitation. He ______ Robert just as he was sinking the last time. By great effort, and with much danger to himself, he </a:t>
            </a:r>
            <a:r>
              <a:rPr lang="en-US" altLang="zh-CN" sz="3200" b="1" u="sng">
                <a:solidFill>
                  <a:schemeClr val="tx1"/>
                </a:solidFill>
                <a:sym typeface="+mn-ea"/>
              </a:rPr>
              <a:t>___________      </a:t>
            </a:r>
            <a:r>
              <a:rPr lang="en-US" altLang="zh-CN" sz="3200" b="1">
                <a:solidFill>
                  <a:schemeClr val="tx1"/>
                </a:solidFill>
                <a:sym typeface="+mn-ea"/>
              </a:rPr>
              <a:t> Robert to the shore.</a:t>
            </a:r>
            <a:endParaRPr lang="en-US" altLang="zh-CN" sz="3200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77925" y="1737995"/>
            <a:ext cx="16306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>
                <a:solidFill>
                  <a:srgbClr val="FF0000"/>
                </a:solidFill>
              </a:rPr>
              <a:t>Hearing</a:t>
            </a:r>
            <a:endParaRPr lang="en-US" altLang="zh-CN" sz="2800" b="1" i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38975" y="1737995"/>
            <a:ext cx="40271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>
                <a:solidFill>
                  <a:srgbClr val="FF0000"/>
                </a:solidFill>
              </a:rPr>
              <a:t>ran/ dashed/ rushed to</a:t>
            </a:r>
            <a:endParaRPr lang="en-US" altLang="zh-CN" sz="2800" b="1" i="1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64765" y="2222500"/>
            <a:ext cx="21367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>
                <a:solidFill>
                  <a:srgbClr val="FF0000"/>
                </a:solidFill>
              </a:rPr>
              <a:t>threw off</a:t>
            </a:r>
            <a:endParaRPr lang="en-US" altLang="zh-CN" sz="2800" b="1" i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79460" y="2222500"/>
            <a:ext cx="24625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>
                <a:solidFill>
                  <a:srgbClr val="FF0000"/>
                </a:solidFill>
              </a:rPr>
              <a:t>jumped into</a:t>
            </a:r>
            <a:endParaRPr lang="en-US" altLang="zh-CN" sz="2800" b="1" i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56275" y="2672715"/>
            <a:ext cx="21367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>
                <a:solidFill>
                  <a:srgbClr val="FF0000"/>
                </a:solidFill>
              </a:rPr>
              <a:t>reached</a:t>
            </a:r>
            <a:endParaRPr lang="en-US" altLang="zh-CN" sz="2800" b="1" i="1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07535" y="3646170"/>
            <a:ext cx="3485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>
                <a:solidFill>
                  <a:srgbClr val="FF0000"/>
                </a:solidFill>
              </a:rPr>
              <a:t>brought/ dragged</a:t>
            </a:r>
            <a:endParaRPr lang="en-US" altLang="zh-CN" sz="2800" b="1" i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4" grpId="0"/>
      <p:bldP spid="2" grpId="0"/>
      <p:bldP spid="7" grpId="0"/>
      <p:bldP spid="8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8" y="0"/>
            <a:ext cx="12187742" cy="6858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350" y="0"/>
            <a:ext cx="12185650" cy="6196330"/>
          </a:xfrm>
          <a:prstGeom prst="rect">
            <a:avLst/>
          </a:prstGeom>
          <a:solidFill>
            <a:schemeClr val="accent6">
              <a:lumMod val="20000"/>
              <a:lumOff val="80000"/>
              <a:alpha val="75000"/>
            </a:schemeClr>
          </a:solidFill>
        </p:spPr>
        <p:txBody>
          <a:bodyPr wrap="square" rtlCol="0" anchor="t">
            <a:spAutoFit/>
          </a:bodyPr>
          <a:lstStyle/>
          <a:p>
            <a:pPr algn="just">
              <a:lnSpc>
                <a:spcPct val="90000"/>
              </a:lnSpc>
            </a:pPr>
            <a:r>
              <a:rPr lang="en-US" altLang="zh-CN" sz="3200" b="1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Scene </a:t>
            </a:r>
            <a:r>
              <a:rPr lang="en-US" sz="3200" b="1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2 荒野求救   (2016.10 浙江卷)</a:t>
            </a:r>
            <a:endParaRPr lang="en-US" sz="3200" b="1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algn="just">
              <a:lnSpc>
                <a:spcPct val="90000"/>
              </a:lnSpc>
            </a:pPr>
            <a:r>
              <a:rPr lang="en-US" altLang="zh-CN" sz="3200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     During an adventure, Jane quarreled with her husband Tom and got lost in the forest. Then, she </a:t>
            </a:r>
            <a:r>
              <a:rPr lang="en-US" altLang="zh-CN" sz="3200" i="1" u="sng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tried her best to attract the attention of the helicopter. Finally, she was saved and reunited with Tom.</a:t>
            </a:r>
            <a:endParaRPr lang="en-US" altLang="zh-CN" sz="3200" i="1" u="sng">
              <a:solidFill>
                <a:srgbClr val="FF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  <a:sym typeface="+mn-ea"/>
            </a:endParaRPr>
          </a:p>
          <a:p>
            <a:pPr algn="just">
              <a:lnSpc>
                <a:spcPct val="90000"/>
              </a:lnSpc>
            </a:pPr>
            <a:r>
              <a:rPr lang="en-US" altLang="zh-CN" sz="3200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      A few minutes later, </a:t>
            </a:r>
            <a:r>
              <a:rPr lang="en-US" altLang="zh-CN" sz="3200" i="1" u="sng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another helicopter flew overhead.</a:t>
            </a:r>
            <a:r>
              <a:rPr lang="en-US" altLang="zh-CN" sz="3200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 Jane </a:t>
            </a:r>
            <a:r>
              <a:rPr lang="en-US" altLang="zh-CN" sz="3200" i="1" u="sng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took off her yellow blouse</a:t>
            </a:r>
            <a:r>
              <a:rPr lang="en-US" altLang="zh-CN" sz="3200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, thinking that she should go to an open area and </a:t>
            </a:r>
            <a:r>
              <a:rPr lang="en-US" altLang="zh-CN" sz="3200" i="1" u="sng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flag</a:t>
            </a:r>
            <a:r>
              <a:rPr lang="en-US" altLang="zh-CN" sz="3200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 them if they came back again. </a:t>
            </a:r>
            <a:r>
              <a:rPr lang="en-US" altLang="zh-CN" sz="3200" b="1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Suddenly, A moving dot(</a:t>
            </a:r>
            <a:r>
              <a:rPr lang="zh-CN" altLang="en-US" sz="3200" b="1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点</a:t>
            </a:r>
            <a:r>
              <a:rPr lang="en-US" altLang="zh-CN" sz="3200" b="1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) on the horizon</a:t>
            </a:r>
            <a:r>
              <a:rPr lang="en-US" altLang="zh-CN" sz="3200" b="1" i="1" u="sng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 was spotted. </a:t>
            </a:r>
            <a:endParaRPr lang="en-US" altLang="zh-CN" sz="3200" b="1" i="1" u="sng">
              <a:solidFill>
                <a:srgbClr val="FF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  <a:sym typeface="+mn-ea"/>
            </a:endParaRPr>
          </a:p>
          <a:p>
            <a:pPr algn="just">
              <a:lnSpc>
                <a:spcPct val="90000"/>
              </a:lnSpc>
            </a:pPr>
            <a:r>
              <a:rPr lang="en-US" altLang="zh-CN" sz="3200" b="1" u="sng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1. What would Jane do? </a:t>
            </a:r>
            <a:endParaRPr lang="en-US" altLang="zh-CN" sz="3200" b="1" u="sng">
              <a:solidFill>
                <a:srgbClr val="FF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  <a:sym typeface="+mn-ea"/>
            </a:endParaRPr>
          </a:p>
          <a:p>
            <a:pPr algn="just">
              <a:lnSpc>
                <a:spcPct val="90000"/>
              </a:lnSpc>
            </a:pPr>
            <a:r>
              <a:rPr lang="en-US" altLang="zh-CN" sz="3200" b="1" u="sng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2. What would happen?</a:t>
            </a:r>
            <a:endParaRPr lang="en-US" altLang="zh-CN" sz="3200" b="1" u="sng">
              <a:solidFill>
                <a:srgbClr val="FF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  <a:sym typeface="+mn-ea"/>
            </a:endParaRPr>
          </a:p>
          <a:p>
            <a:pPr algn="just">
              <a:lnSpc>
                <a:spcPct val="90000"/>
              </a:lnSpc>
            </a:pPr>
            <a:r>
              <a:rPr lang="en-US" altLang="zh-CN" sz="3200" b="1" u="sng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list the actions and tell the rest story.</a:t>
            </a:r>
            <a:endParaRPr lang="en-US" altLang="zh-CN" sz="3200" b="1" u="sng">
              <a:solidFill>
                <a:srgbClr val="FF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8" y="71755"/>
            <a:ext cx="12187742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45" y="2715895"/>
            <a:ext cx="12024360" cy="4078605"/>
          </a:xfrm>
          <a:prstGeom prst="rect">
            <a:avLst/>
          </a:prstGeom>
          <a:noFill/>
          <a:ln w="73025" cmpd="dbl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pPr algn="just">
              <a:lnSpc>
                <a:spcPct val="90000"/>
              </a:lnSpc>
            </a:pPr>
            <a:r>
              <a:rPr lang="zh-CN" altLang="en-US" sz="3200" b="1" i="1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3200" b="1" i="1">
                <a:latin typeface="Calibri" panose="020F0502020204030204" pitchFamily="34" charset="0"/>
                <a:cs typeface="Calibri" panose="020F0502020204030204" pitchFamily="34" charset="0"/>
              </a:rPr>
              <a:t>     </a:t>
            </a:r>
            <a:r>
              <a:rPr lang="en-US" altLang="zh-CN" sz="3200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Suddenly, A moving dot(</a:t>
            </a:r>
            <a:r>
              <a:rPr lang="zh-CN" altLang="en-US" sz="3200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点</a:t>
            </a:r>
            <a:r>
              <a:rPr lang="en-US" altLang="zh-CN" sz="3200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) on the horizon</a:t>
            </a:r>
            <a:r>
              <a:rPr lang="en-US" altLang="zh-CN" sz="3200" i="1" u="sng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 was spotted. </a:t>
            </a:r>
            <a:r>
              <a:rPr lang="en-US" altLang="zh-CN" sz="3200" b="1" i="1">
                <a:latin typeface="Calibri" panose="020F0502020204030204" pitchFamily="34" charset="0"/>
                <a:cs typeface="Calibri" panose="020F0502020204030204" pitchFamily="34" charset="0"/>
              </a:rPr>
              <a:t>As it drew nearer, Jane</a:t>
            </a:r>
            <a:r>
              <a:rPr lang="en-US" altLang="zh-CN" sz="3200" b="1" i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3200" b="1" i="1" u="sng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saw it clearly</a:t>
            </a:r>
            <a:r>
              <a:rPr lang="en-US" altLang="zh-CN" sz="3200" b="1" i="1">
                <a:latin typeface="Calibri" panose="020F0502020204030204" pitchFamily="34" charset="0"/>
                <a:cs typeface="Calibri" panose="020F0502020204030204" pitchFamily="34" charset="0"/>
              </a:rPr>
              <a:t>. "The helicopter,"Jane </a:t>
            </a:r>
            <a:r>
              <a:rPr lang="en-US" altLang="zh-CN" sz="3200" b="1" i="1" u="sng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murmured, sprang up and dashed to</a:t>
            </a:r>
            <a:r>
              <a:rPr lang="en-US" altLang="zh-CN" sz="3200" b="1" i="1">
                <a:latin typeface="Calibri" panose="020F0502020204030204" pitchFamily="34" charset="0"/>
                <a:cs typeface="Calibri" panose="020F0502020204030204" pitchFamily="34" charset="0"/>
              </a:rPr>
              <a:t> the center of an open area. She </a:t>
            </a:r>
            <a:r>
              <a:rPr lang="en-US" altLang="zh-CN" sz="3200" b="1" i="1" u="sng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waved her yellow blouse desperately</a:t>
            </a:r>
            <a:r>
              <a:rPr lang="en-US" altLang="zh-CN" sz="3200" b="1" i="1">
                <a:latin typeface="Calibri" panose="020F0502020204030204" pitchFamily="34" charset="0"/>
                <a:cs typeface="Calibri" panose="020F0502020204030204" pitchFamily="34" charset="0"/>
              </a:rPr>
              <a:t> to it and </a:t>
            </a:r>
            <a:r>
              <a:rPr lang="en-US" altLang="zh-CN" sz="3200" b="1" i="1" u="sng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yelled at the helicopter with full-strength.</a:t>
            </a:r>
            <a:r>
              <a:rPr lang="en-US" altLang="zh-CN" sz="3200" b="1" i="1">
                <a:latin typeface="Calibri" panose="020F0502020204030204" pitchFamily="34" charset="0"/>
                <a:cs typeface="Calibri" panose="020F0502020204030204" pitchFamily="34" charset="0"/>
              </a:rPr>
              <a:t> To her great joy, this time she was spotted. Soon afterwards, the helicopter landed steadily on the ground and Tom jumped out. The moment Tom's eyes fell upon her, Jane </a:t>
            </a:r>
            <a:r>
              <a:rPr lang="en-US" altLang="zh-CN" sz="3200" b="1" i="1" u="sng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threw herself into his arms. </a:t>
            </a:r>
            <a:r>
              <a:rPr lang="en-US" altLang="zh-CN" sz="3200" b="1" i="1">
                <a:latin typeface="Calibri" panose="020F0502020204030204" pitchFamily="34" charset="0"/>
                <a:cs typeface="Calibri" panose="020F0502020204030204" pitchFamily="34" charset="0"/>
              </a:rPr>
              <a:t>"Honey, Never will I leave you again. "Jane </a:t>
            </a:r>
            <a:r>
              <a:rPr lang="en-US" altLang="zh-CN" sz="3200" b="1" i="1" u="sng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sobbed</a:t>
            </a:r>
            <a:r>
              <a:rPr lang="en-US" altLang="zh-CN" sz="3200" b="1" i="1" u="sng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3200" b="1" i="1" u="sng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tears</a:t>
            </a:r>
            <a:r>
              <a:rPr lang="en-US" altLang="zh-CN" sz="3200" b="1" i="1">
                <a:latin typeface="Calibri" panose="020F0502020204030204" pitchFamily="34" charset="0"/>
                <a:cs typeface="Calibri" panose="020F0502020204030204" pitchFamily="34" charset="0"/>
              </a:rPr>
              <a:t>. The reunited couple </a:t>
            </a:r>
            <a:r>
              <a:rPr lang="en-US" altLang="zh-CN" sz="3200" b="1" i="1" u="sng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hugged each other tightly.</a:t>
            </a:r>
            <a:endParaRPr lang="en-US" altLang="zh-CN" sz="3200" b="1" i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493770" y="3081020"/>
            <a:ext cx="1176655" cy="637540"/>
          </a:xfrm>
          <a:prstGeom prst="ellipse">
            <a:avLst/>
          </a:prstGeom>
          <a:noFill/>
          <a:ln w="44450" cmpd="dbl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328420" y="3987165"/>
            <a:ext cx="1998345" cy="637540"/>
          </a:xfrm>
          <a:prstGeom prst="ellipse">
            <a:avLst/>
          </a:prstGeom>
          <a:noFill/>
          <a:ln w="44450" cmpd="dbl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716645" y="3987165"/>
            <a:ext cx="3016885" cy="637540"/>
          </a:xfrm>
          <a:prstGeom prst="ellipse">
            <a:avLst/>
          </a:prstGeom>
          <a:noFill/>
          <a:ln w="44450" cmpd="dbl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690735" y="5770245"/>
            <a:ext cx="1511300" cy="637540"/>
          </a:xfrm>
          <a:prstGeom prst="ellipse">
            <a:avLst/>
          </a:prstGeom>
          <a:noFill/>
          <a:ln w="44450" cmpd="dbl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5955030" y="6156960"/>
            <a:ext cx="1511300" cy="637540"/>
          </a:xfrm>
          <a:prstGeom prst="ellipse">
            <a:avLst/>
          </a:prstGeom>
          <a:noFill/>
          <a:ln w="44450" cmpd="dbl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080" y="0"/>
            <a:ext cx="12186285" cy="2760980"/>
          </a:xfrm>
          <a:prstGeom prst="rect">
            <a:avLst/>
          </a:prstGeom>
          <a:solidFill>
            <a:srgbClr val="93EFEA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2800" i="1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Tip 3:  </a:t>
            </a:r>
            <a:endParaRPr lang="en-US" altLang="zh-CN" sz="2800" b="1" i="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70000"/>
              </a:lnSpc>
            </a:pPr>
            <a:r>
              <a:rPr lang="en-US" altLang="zh-CN" sz="2800" i="1" u="sng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in+n.</a:t>
            </a:r>
            <a:r>
              <a:rPr lang="en-US" altLang="zh-CN" sz="2800" i="1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：in terror/excitement/ shock/ sorrow/ in a low(weak/sweet) voice</a:t>
            </a:r>
            <a:endParaRPr lang="en-US" altLang="zh-CN" sz="2800" b="1" i="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70000"/>
              </a:lnSpc>
            </a:pPr>
            <a:r>
              <a:rPr lang="en-US" altLang="zh-CN" sz="2800" u="sng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with+</a:t>
            </a:r>
            <a:r>
              <a:rPr lang="zh-CN" altLang="en-US" sz="2800" u="sng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情感名词</a:t>
            </a:r>
            <a:r>
              <a:rPr lang="en-US" altLang="zh-CN" sz="28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：with delight/pleasure/excitement/satisfaction/anger/fear</a:t>
            </a:r>
            <a:endParaRPr lang="en-US" altLang="zh-CN" sz="2800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>
              <a:lnSpc>
                <a:spcPct val="70000"/>
              </a:lnSpc>
            </a:pPr>
            <a:r>
              <a:rPr lang="en-US" altLang="zh-CN" sz="2800" u="sng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with +</a:t>
            </a:r>
            <a:r>
              <a:rPr lang="zh-CN" altLang="en-US" sz="2800" u="sng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身体部位</a:t>
            </a:r>
            <a:r>
              <a:rPr lang="zh-CN" altLang="en-US" sz="28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：</a:t>
            </a:r>
            <a:r>
              <a:rPr lang="en-US" altLang="zh-CN" sz="28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with its sharp eyes/ her shaky hand/her pale lips</a:t>
            </a:r>
            <a:endParaRPr lang="en-US" altLang="zh-CN" sz="2800" b="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70000"/>
              </a:lnSpc>
            </a:pPr>
            <a:r>
              <a:rPr lang="en-US" altLang="zh-CN" sz="2800" i="1" u="sng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adverbs:</a:t>
            </a:r>
            <a:r>
              <a:rPr lang="en-US" altLang="zh-CN" sz="2800" i="1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tightly/cheerfully/hopefully/helplessly/ desperately/fiercely(fight) violently/swiftly</a:t>
            </a:r>
            <a:endParaRPr lang="en-US" altLang="zh-CN" sz="2800" i="1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2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8" y="0"/>
            <a:ext cx="12187742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45" y="2538095"/>
            <a:ext cx="12024360" cy="4030980"/>
          </a:xfrm>
          <a:prstGeom prst="rect">
            <a:avLst/>
          </a:prstGeom>
          <a:noFill/>
          <a:ln w="50800" cmpd="thickThin">
            <a:solidFill>
              <a:srgbClr val="7030A0"/>
            </a:solidFill>
            <a:prstDash val="solid"/>
          </a:ln>
        </p:spPr>
        <p:txBody>
          <a:bodyPr wrap="square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3200" b="1" i="1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3200" b="1" i="1">
                <a:latin typeface="Calibri" panose="020F0502020204030204" pitchFamily="34" charset="0"/>
                <a:cs typeface="Calibri" panose="020F0502020204030204" pitchFamily="34" charset="0"/>
              </a:rPr>
              <a:t>      </a:t>
            </a:r>
            <a:r>
              <a:rPr lang="en-US" altLang="zh-CN" sz="3200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Suddenly, A moving dot(</a:t>
            </a:r>
            <a:r>
              <a:rPr lang="zh-CN" altLang="en-US" sz="3200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点</a:t>
            </a:r>
            <a:r>
              <a:rPr lang="en-US" altLang="zh-CN" sz="3200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) on the horizon</a:t>
            </a:r>
            <a:r>
              <a:rPr lang="en-US" altLang="zh-CN" sz="3200" i="1" u="sng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 was spotted. </a:t>
            </a:r>
            <a:r>
              <a:rPr lang="en-US" sz="3200" b="1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E</a:t>
            </a:r>
            <a:r>
              <a:rPr lang="en-US" sz="32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xha</a:t>
            </a:r>
            <a:r>
              <a:rPr lang="en-US" sz="3200" b="1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u</a:t>
            </a:r>
            <a:r>
              <a:rPr lang="en-US" sz="32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st</a:t>
            </a:r>
            <a:r>
              <a:rPr lang="en-US" sz="3200" b="1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ed but </a:t>
            </a:r>
            <a:r>
              <a:rPr lang="en-US" sz="32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hopeful, Jane jumped to her feet to catch a clear sight of it.</a:t>
            </a:r>
            <a:r>
              <a:rPr lang="en-US" altLang="zh-CN" sz="3200" i="1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"The helicopter,"Jane </a:t>
            </a:r>
            <a:r>
              <a:rPr lang="en-US" altLang="zh-CN" sz="3200" i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murmured, sprang up and dashed to </a:t>
            </a:r>
            <a:r>
              <a:rPr lang="en-US" altLang="zh-CN" sz="3200" i="1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the center of an open area, </a:t>
            </a:r>
            <a:r>
              <a:rPr lang="en-US" altLang="zh-CN" sz="3200" i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waving</a:t>
            </a:r>
            <a:r>
              <a:rPr lang="en-US" altLang="zh-CN" sz="3200" i="1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her yellow blouse desperately and </a:t>
            </a:r>
            <a:r>
              <a:rPr lang="en-US" altLang="zh-CN" sz="3200" i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yelling</a:t>
            </a:r>
            <a:r>
              <a:rPr lang="en-US" altLang="zh-CN" sz="3200" i="1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at the helicopter with excitement. </a:t>
            </a:r>
            <a:r>
              <a:rPr lang="en-US" altLang="zh-CN" sz="3200" b="1" i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This time she </a:t>
            </a:r>
            <a:r>
              <a:rPr lang="en-US" altLang="zh-CN" sz="3200" b="1" i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was spotted</a:t>
            </a:r>
            <a:r>
              <a:rPr lang="en-US" altLang="zh-CN" sz="3200" b="1" i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, which made her feel more delighted. Eyes brimming with tears</a:t>
            </a:r>
            <a:r>
              <a:rPr lang="en-US" sz="32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, Jane </a:t>
            </a:r>
            <a:r>
              <a:rPr lang="en-US" sz="3200" b="1" i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jumped off the rock and rushed towards</a:t>
            </a:r>
            <a:r>
              <a:rPr lang="en-US" sz="32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Tom like a flying a</a:t>
            </a:r>
            <a:r>
              <a:rPr lang="en-US" sz="3200" b="1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rrow,</a:t>
            </a:r>
            <a:r>
              <a:rPr lang="en-US" sz="32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hugging tightly in his arms, “please never leave me alone!"</a:t>
            </a:r>
            <a:endParaRPr lang="en-US" altLang="zh-CN" sz="3200" b="1" i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80" y="0"/>
            <a:ext cx="12186285" cy="2502535"/>
          </a:xfrm>
          <a:prstGeom prst="rect">
            <a:avLst/>
          </a:prstGeom>
          <a:solidFill>
            <a:srgbClr val="93EFEA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3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Tip 4: Choose suitable grammar</a:t>
            </a:r>
            <a:endParaRPr lang="en-US" altLang="zh-CN" sz="3200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514350" indent="-514350">
              <a:lnSpc>
                <a:spcPct val="70000"/>
              </a:lnSpc>
              <a:buFont typeface="+mj-ea"/>
              <a:buAutoNum type="circleNumDbPlain"/>
            </a:pPr>
            <a:r>
              <a:rPr lang="en-US" altLang="zh-CN" sz="28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形容词作状语 (修饰句子主语)</a:t>
            </a:r>
            <a:endParaRPr lang="en-US" altLang="zh-CN" sz="2800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514350" indent="-514350">
              <a:lnSpc>
                <a:spcPct val="70000"/>
              </a:lnSpc>
              <a:buFont typeface="+mj-ea"/>
              <a:buAutoNum type="circleNumDbPlain"/>
            </a:pPr>
            <a:r>
              <a:rPr lang="en-US" altLang="zh-CN" sz="28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分词作状语（注意分词与逻辑主语的关系）</a:t>
            </a:r>
            <a:endParaRPr lang="en-US" altLang="zh-CN" sz="2800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514350" indent="-514350">
              <a:lnSpc>
                <a:spcPct val="70000"/>
              </a:lnSpc>
              <a:buFont typeface="+mj-ea"/>
              <a:buAutoNum type="circleNumDbPlain"/>
            </a:pPr>
            <a:r>
              <a:rPr lang="en-US" altLang="zh-CN" sz="28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定语从句</a:t>
            </a:r>
            <a:endParaRPr lang="en-US" altLang="zh-CN" sz="2800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514350" indent="-514350">
              <a:lnSpc>
                <a:spcPct val="70000"/>
              </a:lnSpc>
              <a:buFont typeface="+mj-ea"/>
              <a:buAutoNum type="circleNumDbPlain"/>
            </a:pPr>
            <a:r>
              <a:rPr lang="en-US" altLang="zh-CN" sz="28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独立主格（名词/代词 + doing/done/ to do /n./adj./adv./介词短语）</a:t>
            </a:r>
            <a:endParaRPr lang="en-US" altLang="zh-CN" sz="2800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1445" y="3054985"/>
            <a:ext cx="3912870" cy="490855"/>
          </a:xfrm>
          <a:prstGeom prst="rect">
            <a:avLst/>
          </a:prstGeom>
          <a:noFill/>
          <a:ln w="666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336415" y="4024630"/>
            <a:ext cx="6872605" cy="507365"/>
          </a:xfrm>
          <a:prstGeom prst="rect">
            <a:avLst/>
          </a:prstGeom>
          <a:noFill/>
          <a:ln w="539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5400" y="4531995"/>
            <a:ext cx="4311015" cy="490855"/>
          </a:xfrm>
          <a:prstGeom prst="rect">
            <a:avLst/>
          </a:prstGeom>
          <a:noFill/>
          <a:ln w="539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5400" y="6030595"/>
            <a:ext cx="4744720" cy="538480"/>
          </a:xfrm>
          <a:prstGeom prst="rect">
            <a:avLst/>
          </a:prstGeom>
          <a:noFill/>
          <a:ln w="539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445" y="5022850"/>
            <a:ext cx="6398895" cy="490855"/>
          </a:xfrm>
          <a:prstGeom prst="rect">
            <a:avLst/>
          </a:prstGeom>
          <a:noFill/>
          <a:ln w="60325" cmpd="sng">
            <a:solidFill>
              <a:srgbClr val="FFFF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505575" y="5022850"/>
            <a:ext cx="4644390" cy="490855"/>
          </a:xfrm>
          <a:prstGeom prst="rect">
            <a:avLst/>
          </a:prstGeom>
          <a:noFill/>
          <a:ln w="53975" cmpd="sng"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3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8" y="0"/>
            <a:ext cx="12187742" cy="6858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80975" y="4004945"/>
            <a:ext cx="11845290" cy="2553335"/>
          </a:xfrm>
          <a:prstGeom prst="rect">
            <a:avLst/>
          </a:prstGeom>
          <a:noFill/>
          <a:ln w="85725" cmpd="dbl">
            <a:solidFill>
              <a:srgbClr val="93EFEA"/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pPr algn="just"/>
            <a:r>
              <a:rPr lang="en-US" altLang="zh-CN" sz="3200" b="1">
                <a:latin typeface="Calibri" panose="020F0502020204030204" pitchFamily="34" charset="0"/>
                <a:cs typeface="Calibri" panose="020F0502020204030204" pitchFamily="34" charset="0"/>
              </a:rPr>
              <a:t>        </a:t>
            </a:r>
            <a:r>
              <a:rPr lang="zh-CN" altLang="en-US" sz="3200" b="1" i="1" u="sng">
                <a:latin typeface="Calibri" panose="020F0502020204030204" pitchFamily="34" charset="0"/>
                <a:cs typeface="Calibri" panose="020F0502020204030204" pitchFamily="34" charset="0"/>
              </a:rPr>
              <a:t>The car abruptly stopped in front of him.</a:t>
            </a:r>
            <a:r>
              <a:rPr lang="zh-CN" altLang="en-US" sz="3200" b="1">
                <a:latin typeface="Calibri" panose="020F0502020204030204" pitchFamily="34" charset="0"/>
                <a:cs typeface="Calibri" panose="020F0502020204030204" pitchFamily="34" charset="0"/>
              </a:rPr>
              <a:t> Paul </a:t>
            </a:r>
            <a:r>
              <a:rPr lang="en-US" altLang="zh-CN" sz="3200" b="1">
                <a:latin typeface="Calibri" panose="020F0502020204030204" pitchFamily="34" charset="0"/>
                <a:cs typeface="Calibri" panose="020F0502020204030204" pitchFamily="34" charset="0"/>
              </a:rPr>
              <a:t>put down</a:t>
            </a:r>
            <a:r>
              <a:rPr lang="zh-CN" altLang="en-US" sz="3200" b="1">
                <a:latin typeface="Calibri" panose="020F0502020204030204" pitchFamily="34" charset="0"/>
                <a:cs typeface="Calibri" panose="020F0502020204030204" pitchFamily="34" charset="0"/>
              </a:rPr>
              <a:t> the window and </a:t>
            </a:r>
            <a:r>
              <a:rPr lang="en-US" altLang="zh-CN" sz="3200" b="1">
                <a:latin typeface="Calibri" panose="020F0502020204030204" pitchFamily="34" charset="0"/>
                <a:cs typeface="Calibri" panose="020F0502020204030204" pitchFamily="34" charset="0"/>
              </a:rPr>
              <a:t>said</a:t>
            </a:r>
            <a:r>
              <a:rPr lang="zh-CN" altLang="en-US" sz="3200" b="1">
                <a:latin typeface="Calibri" panose="020F0502020204030204" pitchFamily="34" charset="0"/>
                <a:cs typeface="Calibri" panose="020F0502020204030204" pitchFamily="34" charset="0"/>
              </a:rPr>
              <a:t>,“Come on, get in the car.”</a:t>
            </a:r>
            <a:r>
              <a:rPr lang="en-US" altLang="zh-CN" sz="3200" b="1">
                <a:latin typeface="Calibri" panose="020F0502020204030204" pitchFamily="34" charset="0"/>
                <a:cs typeface="Calibri" panose="020F0502020204030204" pitchFamily="34" charset="0"/>
              </a:rPr>
              <a:t>Then</a:t>
            </a:r>
            <a:r>
              <a:rPr lang="zh-CN" altLang="en-US" sz="3200" b="1">
                <a:latin typeface="Calibri" panose="020F0502020204030204" pitchFamily="34" charset="0"/>
                <a:cs typeface="Calibri" panose="020F0502020204030204" pitchFamily="34" charset="0"/>
              </a:rPr>
              <a:t>, Mac jumped off the bicycle and </a:t>
            </a:r>
            <a:r>
              <a:rPr lang="en-US" altLang="zh-CN" sz="3200" b="1">
                <a:latin typeface="Calibri" panose="020F0502020204030204" pitchFamily="34" charset="0"/>
                <a:cs typeface="Calibri" panose="020F0502020204030204" pitchFamily="34" charset="0"/>
              </a:rPr>
              <a:t>got into</a:t>
            </a:r>
            <a:r>
              <a:rPr lang="zh-CN" altLang="en-US" sz="3200" b="1">
                <a:latin typeface="Calibri" panose="020F0502020204030204" pitchFamily="34" charset="0"/>
                <a:cs typeface="Calibri" panose="020F0502020204030204" pitchFamily="34" charset="0"/>
              </a:rPr>
              <a:t> the car.“ What a narrow escape!” Mac </a:t>
            </a:r>
            <a:r>
              <a:rPr lang="en-US" altLang="zh-CN" sz="3200" b="1">
                <a:latin typeface="Calibri" panose="020F0502020204030204" pitchFamily="34" charset="0"/>
                <a:cs typeface="Calibri" panose="020F0502020204030204" pitchFamily="34" charset="0"/>
              </a:rPr>
              <a:t>added</a:t>
            </a:r>
            <a:r>
              <a:rPr lang="zh-CN" altLang="en-US" sz="3200" b="1">
                <a:latin typeface="Calibri" panose="020F0502020204030204" pitchFamily="34" charset="0"/>
                <a:cs typeface="Calibri" panose="020F0502020204030204" pitchFamily="34" charset="0"/>
              </a:rPr>
              <a:t>. The wolf walked around the car</a:t>
            </a:r>
            <a:r>
              <a:rPr lang="en-US" altLang="zh-CN" sz="3200" b="1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zh-CN" altLang="en-US" sz="3200" b="1">
                <a:latin typeface="Calibri" panose="020F0502020204030204" pitchFamily="34" charset="0"/>
                <a:cs typeface="Calibri" panose="020F0502020204030204" pitchFamily="34" charset="0"/>
              </a:rPr>
              <a:t> but just in vain. </a:t>
            </a:r>
            <a:r>
              <a:rPr lang="en-US" altLang="zh-CN" sz="3200" b="1">
                <a:latin typeface="Calibri" panose="020F0502020204030204" pitchFamily="34" charset="0"/>
                <a:cs typeface="Calibri" panose="020F0502020204030204" pitchFamily="34" charset="0"/>
              </a:rPr>
              <a:t>Finally, Mac was safe and expressed his gratitude to Paul.</a:t>
            </a:r>
            <a:endParaRPr lang="en-US" altLang="zh-CN" sz="3200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0" y="0"/>
            <a:ext cx="12192635" cy="3712845"/>
          </a:xfrm>
          <a:prstGeom prst="rect">
            <a:avLst/>
          </a:prstGeom>
          <a:solidFill>
            <a:schemeClr val="accent6">
              <a:lumMod val="20000"/>
              <a:lumOff val="80000"/>
              <a:alpha val="75000"/>
            </a:schemeClr>
          </a:solidFill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ct val="92000"/>
              </a:lnSpc>
              <a:spcBef>
                <a:spcPct val="0"/>
              </a:spcBef>
            </a:pPr>
            <a:r>
              <a:rPr lang="en-US" altLang="zh-CN" sz="3200" b="1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Scene </a:t>
            </a:r>
            <a:r>
              <a:rPr lang="en-US" sz="3200" b="1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3 </a:t>
            </a:r>
            <a:r>
              <a:rPr lang="zh-CN" altLang="en-US" sz="3200" b="1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骑行遇狼逃生 (2018.06 浙江卷)）</a:t>
            </a:r>
            <a:endParaRPr lang="zh-CN" altLang="en-US" sz="3200" b="1">
              <a:solidFill>
                <a:sysClr val="windowText" lastClr="00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  <a:sym typeface="+mn-ea"/>
            </a:endParaRPr>
          </a:p>
          <a:p>
            <a:pPr algn="just" eaLnBrk="1" latinLnBrk="0" hangingPunct="1">
              <a:lnSpc>
                <a:spcPct val="92000"/>
              </a:lnSpc>
              <a:spcBef>
                <a:spcPct val="0"/>
              </a:spcBef>
            </a:pPr>
            <a:r>
              <a:rPr lang="zh-CN" altLang="en-US" sz="3200" b="1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      </a:t>
            </a:r>
            <a:r>
              <a:rPr lang="en-US" altLang="zh-CN" sz="3200" b="1" i="1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Mac</a:t>
            </a:r>
            <a:r>
              <a:rPr lang="en-US" altLang="zh-CN" sz="3200" b="1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 was cycling</a:t>
            </a:r>
            <a:r>
              <a:rPr lang="en-US" altLang="zh-CN" sz="3200" b="1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 from his home to Alaska with his friends. His friends had to stop to make a bicycle repair, so he pedaled (骑行) along alone. </a:t>
            </a:r>
            <a:r>
              <a:rPr lang="en-US" altLang="zh-CN" sz="3200" b="1" i="1" u="sng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Suddenly, a wolf appeared, catching up with him.</a:t>
            </a:r>
            <a:endParaRPr lang="en-US" altLang="zh-CN" sz="3200" b="1" i="1" u="sng">
              <a:solidFill>
                <a:srgbClr val="FF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  <a:sym typeface="+mn-ea"/>
            </a:endParaRPr>
          </a:p>
          <a:p>
            <a:pPr eaLnBrk="1" latinLnBrk="0" hangingPunct="1">
              <a:lnSpc>
                <a:spcPct val="92000"/>
              </a:lnSpc>
              <a:spcBef>
                <a:spcPct val="0"/>
              </a:spcBef>
            </a:pPr>
            <a:r>
              <a:rPr lang="en-US" altLang="zh-CN" sz="3200" b="1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     At this moment, </a:t>
            </a:r>
            <a:r>
              <a:rPr lang="en-US" altLang="zh-CN" sz="3200" b="1" i="1" u="sng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Paul and Beeky</a:t>
            </a:r>
            <a:r>
              <a:rPr lang="en-US" altLang="zh-CN" sz="3200" b="1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 were driving their car on their way to Alaska and saw the scene.</a:t>
            </a:r>
            <a:endParaRPr lang="en-US" altLang="zh-CN" sz="3200" b="1">
              <a:solidFill>
                <a:sysClr val="windowText" lastClr="00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  <a:sym typeface="+mn-ea"/>
            </a:endParaRPr>
          </a:p>
          <a:p>
            <a:pPr eaLnBrk="1" latinLnBrk="0" hangingPunct="1">
              <a:lnSpc>
                <a:spcPct val="92000"/>
              </a:lnSpc>
              <a:spcBef>
                <a:spcPct val="0"/>
              </a:spcBef>
            </a:pPr>
            <a:r>
              <a:rPr lang="en-US" sz="3200" b="1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1. Rewrite this paragraph by using what you have learned.</a:t>
            </a:r>
            <a:endParaRPr lang="en-US" sz="3200" b="1">
              <a:solidFill>
                <a:sysClr val="windowText" lastClr="00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  <a:sym typeface="+mn-ea"/>
            </a:endParaRPr>
          </a:p>
          <a:p>
            <a:pPr eaLnBrk="1" latinLnBrk="0" hangingPunct="1">
              <a:lnSpc>
                <a:spcPct val="92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200" b="1" i="1" u="sng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+mn-ea"/>
              </a:rPr>
              <a:t>(specific verbs  coherent actions   suitable grammar )</a:t>
            </a:r>
            <a:endParaRPr lang="en-US" sz="3200" b="1" i="1" u="sng">
              <a:solidFill>
                <a:srgbClr val="FF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8" y="0"/>
            <a:ext cx="12187742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5280" y="1484630"/>
            <a:ext cx="11513185" cy="3969385"/>
          </a:xfrm>
          <a:prstGeom prst="rect">
            <a:avLst/>
          </a:prstGeom>
          <a:noFill/>
          <a:ln w="85725" cmpd="dbl">
            <a:solidFill>
              <a:srgbClr val="93EFEA"/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pPr algn="just"/>
            <a:r>
              <a:rPr lang="en-US" altLang="zh-CN" sz="2800" b="1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zh-CN" altLang="en-US" sz="2800" b="1" i="1" u="sng">
                <a:latin typeface="Arial" panose="020B0604020202020204" pitchFamily="34" charset="0"/>
                <a:cs typeface="Arial" panose="020B0604020202020204" pitchFamily="34" charset="0"/>
              </a:rPr>
              <a:t>The car abruptly stopped in front of him.</a:t>
            </a: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 Paul </a:t>
            </a:r>
            <a:r>
              <a:rPr lang="zh-CN" altLang="en-US" sz="2800" b="1" i="1" u="sng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rolled down</a:t>
            </a: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 the window and </a:t>
            </a:r>
            <a:r>
              <a:rPr lang="zh-CN" altLang="en-US" sz="2800" b="1" i="1" u="sng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yelled</a:t>
            </a: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,“Come on, get in the car.”</a:t>
            </a:r>
            <a:r>
              <a:rPr lang="en-US" altLang="zh-CN" sz="2800" b="1" u="sng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Frightened</a:t>
            </a:r>
            <a:r>
              <a:rPr lang="zh-CN" altLang="en-US" sz="2800" b="1" u="sng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 Mac </a:t>
            </a:r>
            <a:r>
              <a:rPr lang="zh-CN" altLang="en-US" sz="2800" b="1" i="1" u="sng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jumped off</a:t>
            </a: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 the bicycle and </a:t>
            </a:r>
            <a:r>
              <a:rPr lang="zh-CN" altLang="en-US" sz="2800" b="1" i="1" u="sng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dashed into</a:t>
            </a: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 the back seat of the car. “ What a narrow escape!” Mac </a:t>
            </a:r>
            <a:r>
              <a:rPr lang="zh-CN" altLang="en-US" sz="2800" b="1" i="1" u="sng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sighed in a shaky voice.</a:t>
            </a: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 The wolf walked around the car and </a:t>
            </a:r>
            <a:r>
              <a:rPr lang="zh-CN" altLang="en-US" sz="2800" b="1" i="1" u="sng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howled at them </a:t>
            </a:r>
            <a:r>
              <a:rPr lang="en-US" altLang="zh-CN" sz="2800" b="1" i="1" u="sng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fiercely</a:t>
            </a: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, but just in vain.</a:t>
            </a:r>
            <a:r>
              <a:rPr lang="zh-CN" altLang="en-US" sz="2800" b="1" i="1" u="sng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Realizing the wolf couldn't catch up any more,</a:t>
            </a:r>
            <a:r>
              <a:rPr lang="zh-CN" altLang="en-US" sz="2800" b="1" i="1" u="sng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Mac</a:t>
            </a:r>
            <a:r>
              <a:rPr lang="zh-CN" altLang="en-US" sz="2800" b="1" i="1" u="sng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2800" b="1" i="1" u="sng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sighed with relief </a:t>
            </a: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zh-CN" altLang="en-US" sz="2800" b="1" i="1" u="sng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sank down to </a:t>
            </a: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the back seat. Paul handed him a bottle of water and he managed a weak smile, </a:t>
            </a:r>
            <a:r>
              <a:rPr lang="zh-CN" altLang="en-US" sz="2800" b="1" i="1" u="sng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murmuring something </a:t>
            </a: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like“Thank you very much”.</a:t>
            </a:r>
            <a:endParaRPr lang="zh-CN" altLang="en-US" sz="28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2tpyhw1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5631</Words>
  <Application>WPS 演示</Application>
  <PresentationFormat/>
  <Paragraphs>95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Calibri</vt:lpstr>
      <vt:lpstr>Calibri</vt:lpstr>
      <vt:lpstr>华文行楷</vt:lpstr>
      <vt:lpstr>Times New Roman</vt:lpstr>
      <vt:lpstr>Arial Unicode MS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SXF</cp:lastModifiedBy>
  <cp:revision>3</cp:revision>
  <cp:lastPrinted>2021-04-22T09:00:00Z</cp:lastPrinted>
  <dcterms:created xsi:type="dcterms:W3CDTF">2021-04-22T09:00:00Z</dcterms:created>
  <dcterms:modified xsi:type="dcterms:W3CDTF">2021-08-06T14:36:51Z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2052-10.8.2.6837</vt:lpwstr>
  </property>
</Properties>
</file>