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94" r:id="rId3"/>
    <p:sldId id="494" r:id="rId5"/>
    <p:sldId id="368" r:id="rId6"/>
    <p:sldId id="453" r:id="rId7"/>
    <p:sldId id="414" r:id="rId8"/>
    <p:sldId id="415" r:id="rId9"/>
    <p:sldId id="416" r:id="rId10"/>
    <p:sldId id="454" r:id="rId11"/>
    <p:sldId id="413" r:id="rId12"/>
    <p:sldId id="448" r:id="rId13"/>
    <p:sldId id="476" r:id="rId14"/>
    <p:sldId id="442" r:id="rId15"/>
    <p:sldId id="477" r:id="rId16"/>
    <p:sldId id="443" r:id="rId17"/>
    <p:sldId id="449" r:id="rId18"/>
    <p:sldId id="450" r:id="rId19"/>
    <p:sldId id="451" r:id="rId20"/>
    <p:sldId id="346" r:id="rId21"/>
    <p:sldId id="352" r:id="rId22"/>
    <p:sldId id="347" r:id="rId23"/>
    <p:sldId id="348" r:id="rId24"/>
    <p:sldId id="350" r:id="rId25"/>
    <p:sldId id="349" r:id="rId26"/>
    <p:sldId id="319" r:id="rId27"/>
    <p:sldId id="320" r:id="rId28"/>
    <p:sldId id="321" r:id="rId29"/>
    <p:sldId id="478" r:id="rId30"/>
    <p:sldId id="32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鞠文广" initials="" lastIdx="1" clrIdx="0"/>
  <p:cmAuthor id="1" name="作者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DA8"/>
    <a:srgbClr val="2C1D86"/>
    <a:srgbClr val="8F08DC"/>
    <a:srgbClr val="E0F90A"/>
    <a:srgbClr val="F5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72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33EC9A1-3372-4D1D-AE1B-0A1BB77E172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18C2B5F-6D8A-48B6-A1C3-B2DE5828B6C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301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3464E-FDF8-4663-9BD8-ADFFB66012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6E0C4-D925-4103-9D84-D66E421A2D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E9E7C-009B-4D08-A44B-985499AA1AA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741DD-AB6C-48D0-9E1F-5B8D844165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C2294-BC8A-415B-B226-0F83780B2A0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C3B18-DF4B-49F3-B9C3-19D7667B0E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CB622-6F8B-404F-A763-9C30139A17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8A27E-24EA-4A45-88E4-F38E2622F8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3E071-E764-498C-9A13-E58B6CB8120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02A3C-2B51-4964-BD7E-126B13D879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E5359-3C1F-4C13-8114-DCF735BA497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1B48E-6FD5-49C3-BAD7-3BB6730CCD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C153C-32A1-401C-9DD7-1B9636E9252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2A335-1DBD-4114-8ACA-BE18E3C24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8D58A-5ADC-415F-A126-60C70940FA1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EDAF5-CD27-4E8B-8465-273CB43367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DCA95-94E2-40D0-A1CC-38820431E7D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DC853-D94E-4750-92EE-20E648FA4E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FB880-3750-4E41-8137-B2DA012BFDE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BE3F5-F926-413C-9D0C-456C7088DA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538F8-EE52-431A-8F61-9711E213AF3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E3B80-F165-4AC8-8C38-8338E7244A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4DD204-CB04-43FA-B400-92B6F705BD0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2727F5-D988-4E2C-9B61-35510B087F1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GIF"/><Relationship Id="rId2" Type="http://schemas.openxmlformats.org/officeDocument/2006/relationships/image" Target="../media/image8.jpeg"/><Relationship Id="rId1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GIF"/><Relationship Id="rId8" Type="http://schemas.openxmlformats.org/officeDocument/2006/relationships/image" Target="../media/image9.GIF"/><Relationship Id="rId7" Type="http://schemas.openxmlformats.org/officeDocument/2006/relationships/image" Target="../media/image8.jpeg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3.GIF"/><Relationship Id="rId11" Type="http://schemas.openxmlformats.org/officeDocument/2006/relationships/image" Target="../media/image12.GIF"/><Relationship Id="rId10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GIF"/><Relationship Id="rId2" Type="http://schemas.openxmlformats.org/officeDocument/2006/relationships/image" Target="../media/image8.jpeg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26415"/>
            <a:ext cx="11036935" cy="36614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2C1D8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Emotions </a:t>
            </a:r>
            <a:endParaRPr lang="en-US" sz="8000" b="1">
              <a:ln w="9525">
                <a:solidFill>
                  <a:schemeClr val="bg1"/>
                </a:solidFill>
                <a:prstDash val="solid"/>
              </a:ln>
              <a:solidFill>
                <a:srgbClr val="2C1D8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2C1D8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in continuation writing</a:t>
            </a:r>
            <a:endParaRPr lang="en-US" sz="8000" b="1">
              <a:solidFill>
                <a:srgbClr val="2C1D86"/>
              </a:solidFill>
              <a:effectLst>
                <a:reflection blurRad="6350" stA="55000" endA="300" endPos="45500" dir="5400000" sy="-100000" algn="bl" rotWithShape="0"/>
              </a:effectLst>
              <a:latin typeface="Monotype Corsiva" panose="03010101010201010101" charset="0"/>
              <a:ea typeface="宋体" panose="02010600030101010101" pitchFamily="2" charset="-122"/>
              <a:cs typeface="Monotype Corsiva" panose="03010101010201010101" charset="0"/>
              <a:sym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Monotype Corsiva" panose="03010101010201010101" charset="0"/>
                <a:ea typeface="宋体" panose="02010600030101010101" pitchFamily="2" charset="-122"/>
                <a:cs typeface="Monotype Corsiva" panose="03010101010201010101" charset="0"/>
                <a:sym typeface="+mn-ea"/>
              </a:rPr>
              <a:t>                                 </a:t>
            </a:r>
            <a:r>
              <a:rPr lang="en-US" sz="7200" b="1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en-US" sz="7200" b="1">
              <a:solidFill>
                <a:schemeClr val="accent4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6"/>
          <p:cNvSpPr txBox="1">
            <a:spLocks noChangeArrowheads="1"/>
          </p:cNvSpPr>
          <p:nvPr/>
        </p:nvSpPr>
        <p:spPr bwMode="auto">
          <a:xfrm>
            <a:off x="3286125" y="88900"/>
            <a:ext cx="67167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Case1: delighted/cheerful/joyful/excited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4578" name="文本框 2"/>
          <p:cNvSpPr txBox="1">
            <a:spLocks noChangeArrowheads="1"/>
          </p:cNvSpPr>
          <p:nvPr/>
        </p:nvSpPr>
        <p:spPr bwMode="auto">
          <a:xfrm>
            <a:off x="111125" y="911225"/>
            <a:ext cx="11968163" cy="448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1)增加状语从句（如when---）：当她听到这个好消息，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她---。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Eg.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When she heard the good news,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she was wearing a big smile, and her eyes twinkled with delight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When---,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she was delighted, and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her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tears rolled down h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er cheeks.  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When---,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she burst into laughter, danced and sang delightedly.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1588" y="581025"/>
            <a:ext cx="12190412" cy="6276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2)融入结果状语（so---that---）：她如此高兴，以至于---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①She was wearing a big smile, and her eyes twinkled with delight→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She was so delighted that she was wearing a big smile and her eyes twinkled.</a:t>
            </a:r>
            <a:endParaRPr lang="zh-CN" altLang="en-US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So delighted was she that she was wearing a big smile and her eyes twinkled.</a:t>
            </a:r>
            <a:endParaRPr lang="zh-CN" altLang="en-US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②She was delighted, and tears rolled down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her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cheeks.→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________________________________________________________________________________________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③She burst into laughter, danced and sang delightedly.→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________________________________________________________________________________________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1150" y="4257675"/>
            <a:ext cx="91662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She was 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so </a:t>
            </a:r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delighted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that </a:t>
            </a:r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tears rolled down h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er</a:t>
            </a:r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cheeks.</a:t>
            </a:r>
            <a:endParaRPr lang="zh-CN" altLang="en-US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So delighted was she that tears rolled down her cheeks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1150" y="5634038"/>
            <a:ext cx="1101248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She 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was so delighted that she </a:t>
            </a:r>
            <a:r>
              <a:rPr lang="zh-CN" altLang="en-US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burst into laughter, danced and sang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.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So delighted was she that she burst into laughter, danced and sang.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99"/>
          <p:cNvSpPr txBox="1">
            <a:spLocks noChangeArrowheads="1"/>
          </p:cNvSpPr>
          <p:nvPr/>
        </p:nvSpPr>
        <p:spPr bwMode="auto">
          <a:xfrm>
            <a:off x="184150" y="536575"/>
            <a:ext cx="11823700" cy="447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融入非谓语动词</a:t>
            </a:r>
            <a:endParaRPr lang="en-US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1)She was wearing a big smile, and her eyes twinkled with delight→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She was wearing a big smile, 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cs typeface="Times New Roman" panose="02020603050405020304" charset="0"/>
              </a:rPr>
              <a:t>her eyes twinkling with delight.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2)When she heard the good news, she was so delighted that she was wearing a big smile and her eyes twinkled.→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cs typeface="Times New Roman" panose="02020603050405020304" charset="0"/>
              </a:rPr>
              <a:t>Hearing the good news,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she was so delighted that she was wearing a big smile, 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cs typeface="Times New Roman" panose="02020603050405020304" charset="0"/>
              </a:rPr>
              <a:t>her eyes twinkling.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3)She burst into laughter, danced and sang delightedly.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She burst into laughter,  _____________________________________.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48150" y="4475163"/>
            <a:ext cx="53863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dancing and singing delightedly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176213" y="633413"/>
            <a:ext cx="11839575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融入非谓语动词</a:t>
            </a:r>
            <a:endParaRPr lang="en-US" sz="3200">
              <a:solidFill>
                <a:srgbClr val="FF0000"/>
              </a:solidFill>
              <a:latin typeface="Monotype Corsiva" panose="03010101010201010101" charset="0"/>
            </a:endParaRPr>
          </a:p>
          <a:p>
            <a:endParaRPr lang="en-US" sz="3200">
              <a:solidFill>
                <a:srgbClr val="FF0000"/>
              </a:solidFill>
              <a:latin typeface="Monotype Corsiva" panose="03010101010201010101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4)When she heard the good news, so delighted was she that she burst into laughter, danced and sang delightedly.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____________________, so delighted was she that she burst into laughter, ___________________________.</a:t>
            </a:r>
            <a:endParaRPr lang="en-US" altLang="en-US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4813" y="2609850"/>
            <a:ext cx="39417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Hearing the good news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43100" y="3095625"/>
            <a:ext cx="53863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dancing and singing delightedly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8674" name="文本框 99"/>
          <p:cNvSpPr txBox="1">
            <a:spLocks noChangeArrowheads="1"/>
          </p:cNvSpPr>
          <p:nvPr/>
        </p:nvSpPr>
        <p:spPr bwMode="auto">
          <a:xfrm>
            <a:off x="1809750" y="541338"/>
            <a:ext cx="10160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2C1D86"/>
                </a:solidFill>
                <a:latin typeface="Times New Roman" panose="02020603050405020304" charset="0"/>
                <a:cs typeface="Times New Roman" panose="02020603050405020304" charset="0"/>
              </a:rPr>
              <a:t>Case2: sad/sorrowful/disappointed/depressed/</a:t>
            </a:r>
            <a:r>
              <a:rPr lang="en-US" altLang="zh-CN" sz="3600">
                <a:solidFill>
                  <a:srgbClr val="2C1D86"/>
                </a:solidFill>
                <a:latin typeface="Times New Roman" panose="02020603050405020304" charset="0"/>
                <a:cs typeface="Times New Roman" panose="02020603050405020304" charset="0"/>
              </a:rPr>
              <a:t>discouraged</a:t>
            </a:r>
            <a:endParaRPr lang="en-US" altLang="en-US" sz="3600">
              <a:solidFill>
                <a:srgbClr val="2C1D86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00313" y="1320800"/>
            <a:ext cx="9469437" cy="5076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1)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She was lost in deep sorrow,heart falling apart.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600">
                <a:latin typeface="Times New Roman" panose="02020603050405020304" charset="0"/>
                <a:cs typeface="Times New Roman" panose="02020603050405020304" charset="0"/>
              </a:rPr>
              <a:t>2)When Lily thought of her late grandma, she was so sad that she hid her face in hands, tears streaming down her cheeks.</a:t>
            </a:r>
            <a:endParaRPr lang="en-US" altLang="zh-CN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en-US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3)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When ---, so sad was she that she hid her face in hands, heart falling apart. 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4)</a:t>
            </a:r>
            <a:r>
              <a:rPr lang="en-US" altLang="zh-CN" sz="36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Thinking of her late grandma, Lilywas lost in deep sorrow,tears streaming down her cheeks.</a:t>
            </a:r>
            <a:endParaRPr lang="en-US" altLang="zh-CN" sz="36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en-US" altLang="en-US" sz="36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28676" name="图片 6" descr="src=http___image.zzd.sm.cn_11386941034497139789.gif_id=0&amp;refer=http___image.zzd.s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8275" y="1187450"/>
            <a:ext cx="2332038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图片 8" descr="src=http___cdnimg.gifmiao.com_weibo_2b858e122595b034ffa8150580ce02dd.gif&amp;refer=http___cdnimg.gifmia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16288"/>
            <a:ext cx="2500313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2997200" y="509588"/>
            <a:ext cx="806926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Case3: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nervous/frightened/scared/panicked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65338" y="1154113"/>
            <a:ext cx="9932987" cy="5630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1)Her face turned pale, whole body trembling violently.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2)When Lily caught sight of the fierce tiger,she was so scared that her face turned pale, whole body trembling violently.</a:t>
            </a:r>
            <a:endParaRPr lang="en-US" altLang="zh-CN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3)When ---,so scared was she that her face turned pale, whole body trembling violently.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4)Catching sight of the fierce tiger,she froze with terror, unable to move even an inch.</a:t>
            </a:r>
            <a:endParaRPr lang="en-US" altLang="zh-CN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endParaRPr lang="zh-CN" altLang="en-US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29700" name="图片 12" descr="tim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833688"/>
            <a:ext cx="19256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图片 4" descr="微信图片_2021120819575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33463"/>
            <a:ext cx="1927225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图片 5" descr="2010110811401074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51388"/>
            <a:ext cx="2171700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3078163" y="520700"/>
            <a:ext cx="58340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Case4: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angry/annoyed/irritated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84413" y="1412875"/>
            <a:ext cx="9907587" cy="5078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1)S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he was filled with anger,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not uttering a single word, arms folded.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2)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When 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Lily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was treated unfairly by the waiter,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she was so angry that she didn’t utter a single word, arms folded.</a:t>
            </a:r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3)When Lily was treated unfairly by the waiter, so angry was she that she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shook her fists,glaring at him.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sym typeface="+mn-ea"/>
              </a:rPr>
              <a:t>4)Treated unfairly by the waiter, Lily was angry, shaking her fists, glaring at him.</a:t>
            </a:r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0724" name="图片 4"/>
          <p:cNvPicPr>
            <a:picLocks noChangeAspect="1"/>
          </p:cNvPicPr>
          <p:nvPr/>
        </p:nvPicPr>
        <p:blipFill>
          <a:blip r:embed="rId1"/>
          <a:srcRect l="4639" t="10776" r="3360" b="5423"/>
          <a:stretch>
            <a:fillRect/>
          </a:stretch>
        </p:blipFill>
        <p:spPr bwMode="auto">
          <a:xfrm>
            <a:off x="76200" y="1289050"/>
            <a:ext cx="208597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图片 5" descr="src=http___img.gaoxiaogif.com_d_file_deba6d18e19a82bfcd30b640011fc8d0.gif&amp;refer=http___img.gaoxiao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3413125"/>
            <a:ext cx="2085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3092450" y="546100"/>
            <a:ext cx="68008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Case5: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surprised/amazed/astonished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06675" y="1570038"/>
            <a:ext cx="9510713" cy="448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1)She widened mouth, and raised eyebrows in great surprise.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2)When Lily faced this unexpected outcome,she was so surprised that she widened mouth, raising her eyebrows.</a:t>
            </a:r>
            <a:endParaRPr lang="en-US" altLang="zh-CN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3)Facing this unexpected outcome,so surprised was she that she widened mouth, raising her eyebrows.</a:t>
            </a:r>
            <a:endParaRPr lang="en-US" altLang="zh-CN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1748" name="图片 4" descr="src=http___n1.itc.cn_img8_wb_recom_2016_08_08_147064493956613030.GIF&amp;refer=http___n1.itc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70038"/>
            <a:ext cx="2459038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00350" y="685800"/>
            <a:ext cx="6718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Case1: delighted/cheerful/joyful/excited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770" name="文本框 5"/>
          <p:cNvSpPr txBox="1">
            <a:spLocks noChangeArrowheads="1"/>
          </p:cNvSpPr>
          <p:nvPr/>
        </p:nvSpPr>
        <p:spPr bwMode="auto">
          <a:xfrm>
            <a:off x="111125" y="1270000"/>
            <a:ext cx="84264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 Lily was admitted by the university, she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---</a:t>
            </a:r>
            <a:r>
              <a:rPr lang="en-US" altLang="zh-CN" sz="28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. </a:t>
            </a:r>
            <a:endParaRPr lang="en-US" altLang="zh-CN" sz="28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31775" y="2298700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231775" y="4186238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111125" y="5651500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4" name="文本框 12"/>
          <p:cNvSpPr txBox="1">
            <a:spLocks noChangeArrowheads="1"/>
          </p:cNvSpPr>
          <p:nvPr/>
        </p:nvSpPr>
        <p:spPr bwMode="auto">
          <a:xfrm>
            <a:off x="3662363" y="1970088"/>
            <a:ext cx="76835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When---,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She was 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as excited as a singing bird/was excited like a singing bird.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endParaRPr lang="en-US" altLang="zh-CN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775" name="文本框 13"/>
          <p:cNvSpPr txBox="1">
            <a:spLocks noChangeArrowheads="1"/>
          </p:cNvSpPr>
          <p:nvPr/>
        </p:nvSpPr>
        <p:spPr bwMode="auto">
          <a:xfrm>
            <a:off x="3662363" y="3559175"/>
            <a:ext cx="79771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When---,she was </a:t>
            </a:r>
            <a:r>
              <a:rPr lang="en-US" altLang="zh-CN" sz="32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floating on the ocean of excitement.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776" name="文本框 14"/>
          <p:cNvSpPr txBox="1">
            <a:spLocks noChangeArrowheads="1"/>
          </p:cNvSpPr>
          <p:nvPr/>
        </p:nvSpPr>
        <p:spPr bwMode="auto">
          <a:xfrm>
            <a:off x="3536950" y="4978400"/>
            <a:ext cx="7934325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When---,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a sense of excitement struck her heart.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590925" y="1808163"/>
            <a:ext cx="8723313" cy="45799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Method: </a:t>
            </a:r>
            <a:endParaRPr lang="en-US" altLang="zh-CN" sz="4400">
              <a:solidFill>
                <a:schemeClr val="tx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Describe one’s emotions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with simile,metaphor,and personification.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2778" name="图片 2" descr="src=http___pic.51yuansu.com_pic3_cover_03_02_49_5af17a29e7885_610.jpg&amp;refer=http___pic.51yuansu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5413" y="1854200"/>
            <a:ext cx="20447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图片 4" descr="src=http___bpic.588ku.com_element_origin_min_pic_18_06_10_ae7d1ee575f19433c7269ef7a87d8b20.jpg&amp;refer=http___bpic.588ku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3559175"/>
            <a:ext cx="2097087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图片 16" descr="u=3338823512,389014771&amp;fm=26&amp;fmt=auto.web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5413" y="4978400"/>
            <a:ext cx="2097087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文本框 7"/>
          <p:cNvSpPr txBox="1">
            <a:spLocks noChangeArrowheads="1"/>
          </p:cNvSpPr>
          <p:nvPr/>
        </p:nvSpPr>
        <p:spPr bwMode="auto">
          <a:xfrm>
            <a:off x="111125" y="125413"/>
            <a:ext cx="8462963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Activity2: step1—Observe and conclude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 bldLvl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>
            <a:off x="593725" y="657225"/>
            <a:ext cx="11229975" cy="228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Simile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明喻</a:t>
            </a:r>
            <a:endParaRPr lang="zh-CN" altLang="en-US" sz="3600" b="1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明喻是将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具有共性的</a:t>
            </a:r>
            <a:r>
              <a:rPr lang="zh-CN" altLang="en-US" sz="3600" b="1">
                <a:solidFill>
                  <a:srgbClr val="00206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不同事物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作对比。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标志词常用 like, as, seem, as if, as though, similar to, such as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等。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3794" name="文本框 2"/>
          <p:cNvSpPr txBox="1">
            <a:spLocks noChangeArrowheads="1"/>
          </p:cNvSpPr>
          <p:nvPr/>
        </p:nvSpPr>
        <p:spPr bwMode="auto">
          <a:xfrm>
            <a:off x="684213" y="3200400"/>
            <a:ext cx="10780712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Metaphor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暗喻</a:t>
            </a:r>
            <a:endParaRPr lang="zh-CN" altLang="en-US" sz="3600" b="1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 将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某一事物的名称用于另一事物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，通过比较形成，使用时往往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不出现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like,as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之类的标志词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593725" y="5249863"/>
            <a:ext cx="772795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Personification 拟人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 拟人是把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生命赋予无生命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的事物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6075" y="247650"/>
            <a:ext cx="11539538" cy="544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charset="0"/>
              </a:rPr>
              <a:t>Learning aims:</a:t>
            </a:r>
            <a:endParaRPr lang="en-US" altLang="zh-CN" sz="4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  <a:p>
            <a:pPr>
              <a:defRPr/>
            </a:pPr>
            <a:endParaRPr lang="en-US" altLang="zh-CN" sz="4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  <a:p>
            <a:pPr>
              <a:defRPr/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charset="0"/>
              </a:rPr>
              <a:t>   By the end of this class,  you are  able to</a:t>
            </a:r>
            <a:endParaRPr lang="en-US" alt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  <a:p>
            <a:pPr>
              <a:defRPr/>
            </a:pPr>
            <a:endParaRPr lang="en-US" alt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  <a:p>
            <a:pPr>
              <a:defRPr/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charset="0"/>
              </a:rPr>
              <a:t>1. describe emotions with facial expressions and movements of body;</a:t>
            </a:r>
            <a:endParaRPr lang="en-US" alt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  <a:p>
            <a:pPr>
              <a:defRPr/>
            </a:pPr>
            <a:endParaRPr lang="en-US" alt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  <a:p>
            <a:pPr>
              <a:defRPr/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charset="0"/>
              </a:rPr>
              <a:t>2. describe emotions with simile, metaphor and personification.</a:t>
            </a:r>
            <a:endParaRPr lang="en-US" alt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5"/>
          <p:cNvSpPr txBox="1">
            <a:spLocks noChangeArrowheads="1"/>
          </p:cNvSpPr>
          <p:nvPr/>
        </p:nvSpPr>
        <p:spPr bwMode="auto">
          <a:xfrm>
            <a:off x="161925" y="1185863"/>
            <a:ext cx="116776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 </a:t>
            </a:r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Lily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thought of her late（已故的） grandma, she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---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.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41325" y="2736850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41325" y="4170363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0" name="文本框 12"/>
          <p:cNvSpPr txBox="1">
            <a:spLocks noChangeArrowheads="1"/>
          </p:cNvSpPr>
          <p:nvPr/>
        </p:nvSpPr>
        <p:spPr bwMode="auto">
          <a:xfrm>
            <a:off x="3935413" y="2543175"/>
            <a:ext cx="26590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sharp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锋利的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4821" name="文本框 17"/>
          <p:cNvSpPr txBox="1">
            <a:spLocks noChangeArrowheads="1"/>
          </p:cNvSpPr>
          <p:nvPr/>
        </p:nvSpPr>
        <p:spPr bwMode="auto">
          <a:xfrm>
            <a:off x="3935413" y="4170363"/>
            <a:ext cx="8386762" cy="588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drown （使）淹没，溺死；whirlpool 旋涡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806825" y="3900488"/>
            <a:ext cx="8258175" cy="12604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---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she was drowned in a whirlpool of sadness.</a:t>
            </a:r>
            <a:endParaRPr lang="zh-CN" altLang="en-US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4823" name="图片 4" descr="src=http___pic.51yuansu.com_pic3_cover_02_99_24_5addae6498c02_610.jpg&amp;refer=http___pic.51yuansu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0538" y="1801813"/>
            <a:ext cx="1797050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图片 8" descr="src=http___upload-images.jianshu.io_upload_images_1678583-ccaeacd7891a3c3c.jpeg&amp;refer=http___upload-images.jianshu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3521075"/>
            <a:ext cx="1781175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图片 9" descr="src=http___png.pngtree.com_png-clipart_20190905_original_pngtree-grab-the-handshake-cartoon-illustration-png-image_4516408.jpg&amp;refer=http___png.pngtre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8475" y="5321300"/>
            <a:ext cx="1782763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右箭头 10"/>
          <p:cNvSpPr/>
          <p:nvPr/>
        </p:nvSpPr>
        <p:spPr>
          <a:xfrm>
            <a:off x="441325" y="5705475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7" name="文本框 14"/>
          <p:cNvSpPr txBox="1">
            <a:spLocks noChangeArrowheads="1"/>
          </p:cNvSpPr>
          <p:nvPr/>
        </p:nvSpPr>
        <p:spPr bwMode="auto">
          <a:xfrm>
            <a:off x="3935413" y="5348288"/>
            <a:ext cx="3497262" cy="588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seize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抓住，逮捕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806825" y="5216525"/>
            <a:ext cx="8258175" cy="12604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</a:t>
            </a:r>
            <a:r>
              <a:rPr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sadness seized her tightly.</a:t>
            </a:r>
            <a:endParaRPr lang="zh-CN" altLang="en-US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4829" name="文本框 2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4830" name="文本框 99"/>
          <p:cNvSpPr txBox="1">
            <a:spLocks noChangeArrowheads="1"/>
          </p:cNvSpPr>
          <p:nvPr/>
        </p:nvSpPr>
        <p:spPr bwMode="auto">
          <a:xfrm>
            <a:off x="1768475" y="539750"/>
            <a:ext cx="100711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2C1D86"/>
                </a:solidFill>
                <a:latin typeface="Times New Roman" panose="02020603050405020304" charset="0"/>
                <a:cs typeface="Times New Roman" panose="02020603050405020304" charset="0"/>
              </a:rPr>
              <a:t>Case2: sad/sorrowful/disappointed/depressed/</a:t>
            </a:r>
            <a:r>
              <a:rPr lang="en-US" altLang="zh-CN" sz="3600">
                <a:solidFill>
                  <a:srgbClr val="2C1D86"/>
                </a:solidFill>
                <a:latin typeface="Times New Roman" panose="02020603050405020304" charset="0"/>
                <a:cs typeface="Times New Roman" panose="02020603050405020304" charset="0"/>
              </a:rPr>
              <a:t>discouraged</a:t>
            </a:r>
            <a:endParaRPr lang="en-US" altLang="en-US" sz="3600">
              <a:solidFill>
                <a:srgbClr val="2C1D86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79825" y="1985963"/>
            <a:ext cx="8258175" cy="18780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---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sadness cut her into pieces like a sharp knife./sadness was as sharp as a knife cutting her into pieces.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zh-CN" altLang="en-US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17" grpId="0" bldLvl="0" animBg="1"/>
      <p:bldP spid="17" grpId="1" animBg="1"/>
      <p:bldP spid="12" grpId="0" bldLvl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 txBox="1">
            <a:spLocks noChangeArrowheads="1"/>
          </p:cNvSpPr>
          <p:nvPr/>
        </p:nvSpPr>
        <p:spPr bwMode="auto">
          <a:xfrm>
            <a:off x="3111500" y="385763"/>
            <a:ext cx="806926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Case3: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nervous/frightened/scared/panicked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5842" name="文本框 2"/>
          <p:cNvSpPr txBox="1">
            <a:spLocks noChangeArrowheads="1"/>
          </p:cNvSpPr>
          <p:nvPr/>
        </p:nvSpPr>
        <p:spPr bwMode="auto">
          <a:xfrm>
            <a:off x="200025" y="1047750"/>
            <a:ext cx="11715750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 Lily caught sight of the fierce（凶猛的） tiger, </a:t>
            </a:r>
            <a:endParaRPr lang="en-US" altLang="zh-CN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she---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2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   </a:t>
            </a:r>
            <a:r>
              <a:rPr lang="en-US" altLang="zh-CN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                                                                                                 </a:t>
            </a:r>
            <a:endParaRPr lang="en-US" altLang="zh-CN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41325" y="2740025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4" name="文本框 4"/>
          <p:cNvSpPr txBox="1">
            <a:spLocks noChangeArrowheads="1"/>
          </p:cNvSpPr>
          <p:nvPr/>
        </p:nvSpPr>
        <p:spPr bwMode="auto">
          <a:xfrm>
            <a:off x="4144963" y="2333625"/>
            <a:ext cx="62658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sit on pins and needles 如坐针毡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41325" y="4159250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6" name="文本框 8"/>
          <p:cNvSpPr txBox="1">
            <a:spLocks noChangeArrowheads="1"/>
          </p:cNvSpPr>
          <p:nvPr/>
        </p:nvSpPr>
        <p:spPr bwMode="auto">
          <a:xfrm>
            <a:off x="4144963" y="3962400"/>
            <a:ext cx="22526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bullet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子弹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800475" y="3516313"/>
            <a:ext cx="7575550" cy="15509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she was shot by a bullet of fear.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32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692525" y="1971675"/>
            <a:ext cx="8499475" cy="14303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When---,she trembled violently, 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feeling like sitting on pins and needles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5849" name="图片 11" descr="u=116011656,858305944&amp;fm=26&amp;fmt=auto.webp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82750" y="1943100"/>
            <a:ext cx="187166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右箭头 13"/>
          <p:cNvSpPr/>
          <p:nvPr/>
        </p:nvSpPr>
        <p:spPr>
          <a:xfrm>
            <a:off x="441325" y="5580063"/>
            <a:ext cx="941388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5851" name="图片 14" descr="u=325366146,1940805199&amp;fm=26&amp;fmt=auto.web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0" y="3727450"/>
            <a:ext cx="18716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2" name="文本框 16"/>
          <p:cNvSpPr txBox="1">
            <a:spLocks noChangeArrowheads="1"/>
          </p:cNvSpPr>
          <p:nvPr/>
        </p:nvSpPr>
        <p:spPr bwMode="auto">
          <a:xfrm>
            <a:off x="4144963" y="5376863"/>
            <a:ext cx="232886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defeat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打败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35853" name="图片 17" descr="u=3595446411,2090707171&amp;fm=253&amp;fmt=auto&amp;app=138&amp;f=JPEG.web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2750" y="5116513"/>
            <a:ext cx="1858963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圆角矩形 18"/>
          <p:cNvSpPr/>
          <p:nvPr/>
        </p:nvSpPr>
        <p:spPr>
          <a:xfrm>
            <a:off x="3541713" y="5116513"/>
            <a:ext cx="8074025" cy="15509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she was defeated by fear immediately.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5855" name="文本框 3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  <p:bldP spid="19" grpId="0" bldLvl="0" animBg="1"/>
      <p:bldP spid="1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>
            <a:spLocks noChangeArrowheads="1"/>
          </p:cNvSpPr>
          <p:nvPr/>
        </p:nvSpPr>
        <p:spPr bwMode="auto">
          <a:xfrm>
            <a:off x="3078163" y="520700"/>
            <a:ext cx="58340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Case4: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angry/annoyed/irritated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03225" y="2738438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03225" y="4311650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8" name="文本框 5"/>
          <p:cNvSpPr txBox="1">
            <a:spLocks noChangeArrowheads="1"/>
          </p:cNvSpPr>
          <p:nvPr/>
        </p:nvSpPr>
        <p:spPr bwMode="auto">
          <a:xfrm>
            <a:off x="715963" y="1133475"/>
            <a:ext cx="10777537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When 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Lily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was treated unfairly by the waiter,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she was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---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6869" name="文本框 7"/>
          <p:cNvSpPr txBox="1">
            <a:spLocks noChangeArrowheads="1"/>
          </p:cNvSpPr>
          <p:nvPr/>
        </p:nvSpPr>
        <p:spPr bwMode="auto">
          <a:xfrm>
            <a:off x="3470275" y="2332038"/>
            <a:ext cx="434816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roaring </a:t>
            </a:r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bear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咆哮的熊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6870" name="文本框 8"/>
          <p:cNvSpPr txBox="1">
            <a:spLocks noChangeArrowheads="1"/>
          </p:cNvSpPr>
          <p:nvPr/>
        </p:nvSpPr>
        <p:spPr bwMode="auto">
          <a:xfrm>
            <a:off x="3589338" y="4144963"/>
            <a:ext cx="59737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storm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暴风雨</a:t>
            </a:r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come down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落下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75013" y="3722688"/>
            <a:ext cx="7704137" cy="14906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When---,a storm of anger came down inside her.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98825" y="1990725"/>
            <a:ext cx="7854950" cy="13287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When---,she was as angry as a roaring bear/was angry like a roaring bear.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6873" name="图片 11" descr="u=2960796741,2623704069&amp;fm=26&amp;fmt=auto.webp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6700" y="1749425"/>
            <a:ext cx="1739900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图片 12" descr="u=3341136526,1901886151&amp;fm=26&amp;fmt=auto.web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3619500"/>
            <a:ext cx="1741488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文本框 13"/>
          <p:cNvSpPr txBox="1">
            <a:spLocks noChangeArrowheads="1"/>
          </p:cNvSpPr>
          <p:nvPr/>
        </p:nvSpPr>
        <p:spPr bwMode="auto">
          <a:xfrm>
            <a:off x="3684588" y="5453063"/>
            <a:ext cx="27352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swallow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吞没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403225" y="5857875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877" name="图片 16" descr="src=http___img.599ku.com_element_pic_48_56_62_13_1a70c9081c153fa365a7a183443b5efb.jpg!w810d&amp;refer=http___img.599ku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0825" y="5181600"/>
            <a:ext cx="17541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圆角矩形 17"/>
          <p:cNvSpPr/>
          <p:nvPr/>
        </p:nvSpPr>
        <p:spPr>
          <a:xfrm>
            <a:off x="3359150" y="5181600"/>
            <a:ext cx="7704138" cy="14906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When---,anger swallowed her.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6879" name="文本框 3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  <p:bldP spid="18" grpId="0" bldLvl="0" animBg="1"/>
      <p:bldP spid="1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"/>
          <p:cNvSpPr txBox="1">
            <a:spLocks noChangeArrowheads="1"/>
          </p:cNvSpPr>
          <p:nvPr/>
        </p:nvSpPr>
        <p:spPr bwMode="auto">
          <a:xfrm>
            <a:off x="2606675" y="546100"/>
            <a:ext cx="679926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Case5: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surprised/amazed/astonished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7890" name="文本框 3"/>
          <p:cNvSpPr txBox="1">
            <a:spLocks noChangeArrowheads="1"/>
          </p:cNvSpPr>
          <p:nvPr/>
        </p:nvSpPr>
        <p:spPr bwMode="auto">
          <a:xfrm>
            <a:off x="1930400" y="1130300"/>
            <a:ext cx="9283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When </a:t>
            </a:r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Lily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faced the unexpected outcome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,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she---,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90525" y="2655888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90525" y="5314950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3" name="文本框 8"/>
          <p:cNvSpPr txBox="1">
            <a:spLocks noChangeArrowheads="1"/>
          </p:cNvSpPr>
          <p:nvPr/>
        </p:nvSpPr>
        <p:spPr bwMode="auto">
          <a:xfrm>
            <a:off x="4430713" y="2427288"/>
            <a:ext cx="220186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flash 闪光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7894" name="文本框 9"/>
          <p:cNvSpPr txBox="1">
            <a:spLocks noChangeArrowheads="1"/>
          </p:cNvSpPr>
          <p:nvPr/>
        </p:nvSpPr>
        <p:spPr bwMode="auto">
          <a:xfrm>
            <a:off x="4430713" y="4619625"/>
            <a:ext cx="51101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strike (struck, struck) 打击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076700" y="2136775"/>
            <a:ext cx="7862888" cy="12715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a flash of surprise appeared in her eyes.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89400" y="4522788"/>
            <a:ext cx="7835900" cy="14525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When---,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a huge surprise suddenly struck me.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7897" name="图片 5" descr="u=1731699894,2780927810&amp;fm=253&amp;fmt=auto&amp;app=138&amp;f=GIF.webp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14475" y="2022475"/>
            <a:ext cx="23812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图片 12" descr="u=1574966776,2766983775&amp;fm=26&amp;fmt=auto.web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4219575"/>
            <a:ext cx="236537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文本框 2"/>
          <p:cNvSpPr txBox="1">
            <a:spLocks noChangeArrowheads="1"/>
          </p:cNvSpPr>
          <p:nvPr/>
        </p:nvSpPr>
        <p:spPr bwMode="auto">
          <a:xfrm>
            <a:off x="0" y="0"/>
            <a:ext cx="25114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Have a try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2"/>
          <p:cNvSpPr txBox="1">
            <a:spLocks noChangeArrowheads="1"/>
          </p:cNvSpPr>
          <p:nvPr/>
        </p:nvSpPr>
        <p:spPr bwMode="auto">
          <a:xfrm>
            <a:off x="0" y="706438"/>
            <a:ext cx="11617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在横线中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续写相应的情感描写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，可适当添加内容，使前后连贯。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4" name="文本框 3"/>
          <p:cNvSpPr txBox="1">
            <a:spLocks noChangeArrowheads="1"/>
          </p:cNvSpPr>
          <p:nvPr/>
        </p:nvSpPr>
        <p:spPr bwMode="auto">
          <a:xfrm>
            <a:off x="234950" y="1958975"/>
            <a:ext cx="11382375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  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 was nine years old. It was a cold dark night. We had our meal and went to sleep. Somehow in the midnight, there were some strange sounds outside the main door. _____________________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________________________________________________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（惊恐）I gathered courage and looked out through the window and I found Spotty, a small puppy（小狗）.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6875" y="3513138"/>
            <a:ext cx="11060113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 was so scared that my face turned pale, whole body trembling violently.</a:t>
            </a:r>
            <a:endParaRPr lang="en-US" altLang="zh-CN" sz="36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8916" name="文本框 1"/>
          <p:cNvSpPr txBox="1">
            <a:spLocks noChangeArrowheads="1"/>
          </p:cNvSpPr>
          <p:nvPr/>
        </p:nvSpPr>
        <p:spPr bwMode="auto">
          <a:xfrm>
            <a:off x="0" y="0"/>
            <a:ext cx="176847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Monotype Corsiva" panose="03010101010201010101" charset="0"/>
                <a:ea typeface="微软雅黑" panose="020B0503020204020204" pitchFamily="34" charset="-122"/>
              </a:rPr>
              <a:t>Practice</a:t>
            </a:r>
            <a:endParaRPr lang="en-US" altLang="zh-CN" sz="4400">
              <a:solidFill>
                <a:srgbClr val="FF0000"/>
              </a:solidFill>
              <a:latin typeface="Monotype Corsiva" panose="03010101010201010101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 txBox="1">
            <a:spLocks noChangeArrowheads="1"/>
          </p:cNvSpPr>
          <p:nvPr/>
        </p:nvSpPr>
        <p:spPr bwMode="auto">
          <a:xfrm>
            <a:off x="873125" y="1149350"/>
            <a:ext cx="10409238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  </a:t>
            </a:r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Like any other parents would, my parents first totally refused my idea but my sister and I convinced them to keep Spotty. 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____________________________________________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___________________________________________.（兴奋）Slowly, Spotty got on well with everyone and became one of the family members.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0" y="2724150"/>
            <a:ext cx="12031663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burst into laughter, dancing/jumping and singing delightedly.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endParaRPr lang="zh-CN" altLang="en-US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was as excited as a singing bird/was excited like a singing bird.</a:t>
            </a:r>
            <a:endParaRPr lang="zh-CN" altLang="en-US" sz="36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>
            <a:spLocks noChangeArrowheads="1"/>
          </p:cNvSpPr>
          <p:nvPr/>
        </p:nvSpPr>
        <p:spPr bwMode="auto">
          <a:xfrm>
            <a:off x="504825" y="0"/>
            <a:ext cx="11182350" cy="729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   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One day, Spotty returned from his daily walk with a broken leg. He appeared very exhausted. He came to my room and sat near me. It was then that I saw his behind leg was injured and was bleeding. </a:t>
            </a:r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__________________________________________（难过）Luckily, two days later, Spotty was up to his usual tricks though he limped(一瘸一拐) a bit. I really admired him for his courage.</a:t>
            </a:r>
            <a:endParaRPr lang="en-US" altLang="zh-CN" sz="36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0962" name="文本框 2"/>
          <p:cNvSpPr txBox="1">
            <a:spLocks noChangeArrowheads="1"/>
          </p:cNvSpPr>
          <p:nvPr/>
        </p:nvSpPr>
        <p:spPr bwMode="auto">
          <a:xfrm>
            <a:off x="293688" y="2571750"/>
            <a:ext cx="12163425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was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so sad that</a:t>
            </a:r>
            <a:r>
              <a:rPr lang="en-US" altLang="zh-CN" sz="36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 hid my face in hands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,tears streaming down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my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cheeks.</a:t>
            </a:r>
            <a:endParaRPr lang="zh-CN" altLang="en-US" sz="36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I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was lost in deep sorrow,heart falling apart.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Sadness cut </a:t>
            </a:r>
            <a:r>
              <a:rPr lang="en-US" altLang="zh-CN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me</a:t>
            </a:r>
            <a:r>
              <a:rPr lang="zh-CN" altLang="en-US" sz="36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into pieces like a sharp knife.</a:t>
            </a:r>
            <a:endParaRPr lang="zh-CN" altLang="en-US" sz="36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S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adness was as sharp as a knife cutting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me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into pieces.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9535"/>
            <a:ext cx="11628755" cy="14452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2C1D8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Emotions in continuation writing</a:t>
            </a:r>
            <a:r>
              <a:rPr lang="en-US" sz="8800" b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6600" b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</a:t>
            </a:r>
            <a:r>
              <a:rPr lang="en-US" sz="7200" b="1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7200" b="1">
              <a:solidFill>
                <a:schemeClr val="accent4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8000" y="1768475"/>
            <a:ext cx="10539413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133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1.describe emotions with facial expressions and movements of body.</a:t>
            </a:r>
            <a:endParaRPr lang="en-US" sz="4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2.describe emotions with simile, metaphor and personification.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63825" y="749300"/>
            <a:ext cx="8645525" cy="304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9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Thank you </a:t>
            </a:r>
            <a:endParaRPr lang="en-US" altLang="zh-CN" sz="9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ctr"/>
            <a:r>
              <a:rPr lang="en-US" altLang="zh-CN" sz="9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for your listening</a:t>
            </a:r>
            <a:endParaRPr lang="en-US" altLang="zh-CN" sz="9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44034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5300" y="3389313"/>
            <a:ext cx="3101975" cy="31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7475" y="209550"/>
          <a:ext cx="11866563" cy="6548438"/>
        </p:xfrm>
        <a:graphic>
          <a:graphicData uri="http://schemas.openxmlformats.org/drawingml/2006/table">
            <a:tbl>
              <a:tblPr/>
              <a:tblGrid>
                <a:gridCol w="1387475"/>
                <a:gridCol w="5778500"/>
                <a:gridCol w="4700588"/>
              </a:tblGrid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1D86"/>
                          </a:solidFill>
                          <a:effectLst/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Case</a:t>
                      </a:r>
                      <a:endParaRPr kumimoji="0" lang="en-US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2C1D86"/>
                        </a:solidFill>
                        <a:effectLst/>
                        <a:latin typeface="Times New Roman" panose="02020603050405020304" charset="0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1D86"/>
                          </a:solidFill>
                          <a:effectLst/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Emojis</a:t>
                      </a:r>
                      <a:r>
                        <a:rPr kumimoji="0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1D86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Monotype Corsiva" panose="03010101010201010101" charset="0"/>
                        </a:rPr>
                        <a:t>表情符号</a:t>
                      </a:r>
                      <a:endParaRPr kumimoji="0" lang="zh-CN" altLang="en-US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2C1D86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Monotype Corsiva" panose="03010101010201010101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1D86"/>
                          </a:solidFill>
                          <a:effectLst/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Emotions</a:t>
                      </a:r>
                      <a:endParaRPr kumimoji="0" lang="en-US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2C1D86"/>
                        </a:solidFill>
                        <a:effectLst/>
                        <a:latin typeface="Times New Roman" panose="02020603050405020304" charset="0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anose="03010101010201010101" charset="0"/>
                          <a:ea typeface="微软雅黑" panose="020B0503020204020204" pitchFamily="34" charset="-122"/>
                          <a:cs typeface="Monotype Corsiva" panose="03010101010201010101" charset="0"/>
                          <a:sym typeface="+mn-ea"/>
                        </a:rPr>
                        <a:t>1</a:t>
                      </a:r>
                      <a:endParaRPr kumimoji="0" lang="en-US" altLang="zh-CN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anose="03010101010201010101" charset="0"/>
                        <a:ea typeface="微软雅黑" panose="020B0503020204020204" pitchFamily="34" charset="-122"/>
                        <a:cs typeface="Monotype Corsiva" panose="03010101010201010101" charset="0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notype Corsiva" panose="03010101010201010101" charset="0"/>
                          <a:ea typeface="微软雅黑" panose="020B0503020204020204" pitchFamily="34" charset="-122"/>
                          <a:cs typeface="Monotype Corsiva" panose="03010101010201010101" charset="0"/>
                        </a:rPr>
                        <a:t>2</a:t>
                      </a:r>
                      <a:endParaRPr kumimoji="0" lang="en-US" altLang="zh-CN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notype Corsiva" panose="03010101010201010101" charset="0"/>
                        <a:ea typeface="微软雅黑" panose="020B0503020204020204" pitchFamily="34" charset="-122"/>
                        <a:cs typeface="Monotype Corsiva" panose="03010101010201010101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notype Corsiva" panose="03010101010201010101" charset="0"/>
                          <a:ea typeface="微软雅黑" panose="020B0503020204020204" pitchFamily="34" charset="-122"/>
                          <a:cs typeface="Monotype Corsiva" panose="03010101010201010101" charset="0"/>
                        </a:rPr>
                        <a:t>3</a:t>
                      </a:r>
                      <a:endParaRPr kumimoji="0" lang="en-US" altLang="zh-CN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notype Corsiva" panose="03010101010201010101" charset="0"/>
                        <a:ea typeface="微软雅黑" panose="020B0503020204020204" pitchFamily="34" charset="-122"/>
                        <a:cs typeface="Monotype Corsiva" panose="03010101010201010101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notype Corsiva" panose="03010101010201010101" charset="0"/>
                          <a:ea typeface="微软雅黑" panose="020B0503020204020204" pitchFamily="34" charset="-122"/>
                          <a:cs typeface="Monotype Corsiva" panose="03010101010201010101" charset="0"/>
                        </a:rPr>
                        <a:t>4</a:t>
                      </a:r>
                      <a:endParaRPr kumimoji="0" lang="en-US" altLang="zh-CN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notype Corsiva" panose="03010101010201010101" charset="0"/>
                        <a:ea typeface="微软雅黑" panose="020B0503020204020204" pitchFamily="34" charset="-122"/>
                        <a:cs typeface="Monotype Corsiva" panose="03010101010201010101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notype Corsiva" panose="03010101010201010101" charset="0"/>
                          <a:ea typeface="微软雅黑" panose="020B0503020204020204" pitchFamily="34" charset="-122"/>
                          <a:cs typeface="Monotype Corsiva" panose="03010101010201010101" charset="0"/>
                        </a:rPr>
                        <a:t>5</a:t>
                      </a:r>
                      <a:endParaRPr kumimoji="0" lang="en-US" altLang="zh-CN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notype Corsiva" panose="03010101010201010101" charset="0"/>
                        <a:ea typeface="微软雅黑" panose="020B0503020204020204" pitchFamily="34" charset="-122"/>
                        <a:cs typeface="Monotype Corsiva" panose="03010101010201010101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39" name="图片 7" descr="u=3565044913,1810405078&amp;fm=26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9413" y="909638"/>
            <a:ext cx="146050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0" name="图片 10" descr="src=http___img.soogif.com_fT4R09deux7qO3b5oui5yw2wR98RNDCL.gif&amp;refer=http___img.soo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9025" y="909638"/>
            <a:ext cx="150495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1" name="图片 12" descr="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8788" y="946150"/>
            <a:ext cx="1531937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图片 13" descr="src=http___image.zzd.sm.cn_11386941034497139789.gif_id=0&amp;refer=http___image.zzd.sm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5300" y="2022475"/>
            <a:ext cx="14605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3" name="图片 14" descr="src=http___cdnimg.gifmiao.com_weibo_2b858e122595b034ffa8150580ce02dd.gif&amp;refer=http___cdnimg.gifmiao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48063" y="2090738"/>
            <a:ext cx="14001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图片 15" descr="微信图片_2021120819575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49425" y="3163888"/>
            <a:ext cx="1474788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5" name="图片 16" descr="tim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60750" y="3163888"/>
            <a:ext cx="148748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6" name="图片 17" descr="20101108114010740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54663" y="3262313"/>
            <a:ext cx="15017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7" name="图片 18"/>
          <p:cNvPicPr>
            <a:picLocks noChangeAspect="1"/>
          </p:cNvPicPr>
          <p:nvPr/>
        </p:nvPicPr>
        <p:blipFill>
          <a:blip r:embed="rId10"/>
          <a:srcRect l="4639" t="10776" r="3360" b="5423"/>
          <a:stretch>
            <a:fillRect/>
          </a:stretch>
        </p:blipFill>
        <p:spPr bwMode="auto">
          <a:xfrm>
            <a:off x="1790700" y="4381500"/>
            <a:ext cx="14351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8" name="图片 19" descr="src=http___img.gaoxiaogif.com_d_file_deba6d18e19a82bfcd30b640011fc8d0.gif&amp;refer=http___img.gaoxiaogi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48063" y="4421188"/>
            <a:ext cx="1436687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9" name="图片 20" descr="src=http___n1.itc.cn_img8_wb_recom_2016_08_08_147064493956613030.GIF&amp;refer=http___n1.itc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06575" y="5580063"/>
            <a:ext cx="14192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8062913" y="1165225"/>
            <a:ext cx="37877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delighted/excited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126413" y="2457450"/>
            <a:ext cx="323850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sad/depressed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126413" y="3594100"/>
            <a:ext cx="385603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frightened/scared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126413" y="4729163"/>
            <a:ext cx="36607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angry/annoyed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7302500" y="5800725"/>
            <a:ext cx="47704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surprised/astonished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629025" y="1028700"/>
            <a:ext cx="8356600" cy="5626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Method: </a:t>
            </a:r>
            <a:endParaRPr lang="en-US" altLang="zh-CN" sz="4400">
              <a:solidFill>
                <a:schemeClr val="tx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Describe one’s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facial expressions</a:t>
            </a:r>
            <a:r>
              <a:rPr lang="en-US" altLang="zh-CN" sz="44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and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movements of body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0"/>
            <a:ext cx="2232025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Case1</a:t>
            </a:r>
            <a:endParaRPr lang="en-US" altLang="zh-CN" sz="6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5713412" y="1987551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5" name="文本框 4"/>
          <p:cNvSpPr txBox="1">
            <a:spLocks noChangeArrowheads="1"/>
          </p:cNvSpPr>
          <p:nvPr/>
        </p:nvSpPr>
        <p:spPr bwMode="auto">
          <a:xfrm>
            <a:off x="2692400" y="2592388"/>
            <a:ext cx="9082088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Facial expressions and movements of body:</a:t>
            </a:r>
            <a:endParaRPr lang="en-US" altLang="zh-CN" sz="4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692400" y="3522663"/>
            <a:ext cx="7366000" cy="255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wear a big smile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eyes twinkle（闪光、发亮).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tears roll down her cheeks.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burst into laughter, dance and sing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692400" y="284163"/>
            <a:ext cx="7578725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cs typeface="Times New Roman" panose="02020603050405020304" charset="0"/>
              </a:rPr>
              <a:t>Emotion</a:t>
            </a:r>
            <a:r>
              <a:rPr lang="zh-CN" altLang="en-US" sz="4000">
                <a:latin typeface="Times New Roman" panose="02020603050405020304" charset="0"/>
                <a:cs typeface="Times New Roman" panose="02020603050405020304" charset="0"/>
              </a:rPr>
              <a:t>：</a:t>
            </a:r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delighted/cheerful/joyful/excited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8438" name="图片 8" descr="u=3565044913,1810405078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6850" y="1258888"/>
            <a:ext cx="2290763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图片 11" descr="src=http___img.soogif.com_fT4R09deux7qO3b5oui5yw2wR98RNDCL.gif&amp;refer=http___img.soo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" y="3190875"/>
            <a:ext cx="2246313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图片 9" descr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" y="5006975"/>
            <a:ext cx="2262188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0"/>
            <a:ext cx="2232025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Case2</a:t>
            </a:r>
            <a:endParaRPr lang="en-US" altLang="zh-CN" sz="6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5890419" y="2234407"/>
            <a:ext cx="941387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68625" y="3973513"/>
            <a:ext cx="8297863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tears stream down cheeks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bury/hide one’s face in his/her hands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heart falls apart  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9460" name="图片 10" descr="src=http___image.zzd.sm.cn_11386941034497139789.gif_id=0&amp;refer=http___image.zzd.sm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2238" y="1641475"/>
            <a:ext cx="2333625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11" descr="src=http___cdnimg.gifmiao.com_weibo_2b858e122595b034ffa8150580ce02dd.gif&amp;refer=http___cdnimg.gifmia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3973513"/>
            <a:ext cx="250031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文本框 4"/>
          <p:cNvSpPr txBox="1">
            <a:spLocks noChangeArrowheads="1"/>
          </p:cNvSpPr>
          <p:nvPr/>
        </p:nvSpPr>
        <p:spPr bwMode="auto">
          <a:xfrm>
            <a:off x="2692400" y="255588"/>
            <a:ext cx="8574088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Monotype Corsiva" panose="03010101010201010101" charset="0"/>
              </a:rPr>
              <a:t>Emotion</a:t>
            </a:r>
            <a:r>
              <a:rPr lang="zh-CN" altLang="en-US" sz="4000">
                <a:latin typeface="Monotype Corsiva" panose="03010101010201010101" charset="0"/>
              </a:rPr>
              <a:t>：</a:t>
            </a:r>
            <a:endParaRPr lang="zh-CN" altLang="en-US" sz="4000">
              <a:latin typeface="Monotype Corsiva" panose="03010101010201010101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sad/sorrowful/disappointed/depressed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463" name="文本框 5"/>
          <p:cNvSpPr txBox="1">
            <a:spLocks noChangeArrowheads="1"/>
          </p:cNvSpPr>
          <p:nvPr/>
        </p:nvSpPr>
        <p:spPr bwMode="auto">
          <a:xfrm>
            <a:off x="2692400" y="3074988"/>
            <a:ext cx="9082088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Facial expressions and movements of body:</a:t>
            </a:r>
            <a:endParaRPr lang="en-US" altLang="zh-CN" sz="4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0"/>
            <a:ext cx="2232025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Case3</a:t>
            </a:r>
            <a:endParaRPr lang="en-US" altLang="zh-CN" sz="6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5817394" y="2418557"/>
            <a:ext cx="941387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257550" y="4144963"/>
            <a:ext cx="7086600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face turns pale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whole body trembles violently 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freeze 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（因害怕等）停止不动</a:t>
            </a:r>
            <a:endParaRPr lang="zh-CN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0484" name="图片 12" descr="tim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475" y="2833688"/>
            <a:ext cx="19272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11" descr="微信图片_2021120819575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106488"/>
            <a:ext cx="2016125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13" descr="2010110811401074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" y="4751388"/>
            <a:ext cx="2170113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文本框 4"/>
          <p:cNvSpPr txBox="1">
            <a:spLocks noChangeArrowheads="1"/>
          </p:cNvSpPr>
          <p:nvPr/>
        </p:nvSpPr>
        <p:spPr bwMode="auto">
          <a:xfrm>
            <a:off x="3257550" y="255588"/>
            <a:ext cx="7042150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cs typeface="Times New Roman" panose="02020603050405020304" charset="0"/>
              </a:rPr>
              <a:t>Emotion</a:t>
            </a:r>
            <a:r>
              <a:rPr lang="zh-CN" altLang="en-US" sz="4000"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frightened/scared/panicked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488" name="文本框 5"/>
          <p:cNvSpPr txBox="1">
            <a:spLocks noChangeArrowheads="1"/>
          </p:cNvSpPr>
          <p:nvPr/>
        </p:nvSpPr>
        <p:spPr bwMode="auto">
          <a:xfrm>
            <a:off x="2946400" y="3438525"/>
            <a:ext cx="9082088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Facial expressions and movements of body:</a:t>
            </a:r>
            <a:endParaRPr lang="en-US" altLang="zh-CN" sz="4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0" grpId="0"/>
      <p:bldP spid="10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0"/>
            <a:ext cx="2232025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Case4</a:t>
            </a:r>
            <a:endParaRPr lang="en-US" altLang="zh-CN" sz="6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5761037" y="2273301"/>
            <a:ext cx="942975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436938" y="4094163"/>
            <a:ext cx="6572250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frown ;not utter a single word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fold arms  ;shake fists  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glare at 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1508" name="图片 8"/>
          <p:cNvPicPr>
            <a:picLocks noChangeAspect="1"/>
          </p:cNvPicPr>
          <p:nvPr/>
        </p:nvPicPr>
        <p:blipFill>
          <a:blip r:embed="rId1"/>
          <a:srcRect l="4639" t="10776" r="3360" b="5423"/>
          <a:stretch>
            <a:fillRect/>
          </a:stretch>
        </p:blipFill>
        <p:spPr bwMode="auto">
          <a:xfrm>
            <a:off x="76200" y="1289050"/>
            <a:ext cx="27051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11" descr="src=http___img.gaoxiaogif.com_d_file_deba6d18e19a82bfcd30b640011fc8d0.gif&amp;refer=http___img.gaoxiao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3838575"/>
            <a:ext cx="2682875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文本框 4"/>
          <p:cNvSpPr txBox="1">
            <a:spLocks noChangeArrowheads="1"/>
          </p:cNvSpPr>
          <p:nvPr/>
        </p:nvSpPr>
        <p:spPr bwMode="auto">
          <a:xfrm>
            <a:off x="3436938" y="200025"/>
            <a:ext cx="7042150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cs typeface="Times New Roman" panose="02020603050405020304" charset="0"/>
              </a:rPr>
              <a:t>Emotion</a:t>
            </a:r>
            <a:r>
              <a:rPr lang="zh-CN" altLang="en-US" sz="4000"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angry/annoyed/irritated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511" name="文本框 5"/>
          <p:cNvSpPr txBox="1">
            <a:spLocks noChangeArrowheads="1"/>
          </p:cNvSpPr>
          <p:nvPr/>
        </p:nvSpPr>
        <p:spPr bwMode="auto">
          <a:xfrm>
            <a:off x="3109913" y="3136900"/>
            <a:ext cx="908208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Facial expressions and movements of body:</a:t>
            </a:r>
            <a:endParaRPr lang="en-US" altLang="zh-CN" sz="4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0"/>
            <a:ext cx="2232025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Case5</a:t>
            </a:r>
            <a:endParaRPr lang="en-US" altLang="zh-CN" sz="66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6703219" y="2383632"/>
            <a:ext cx="941387" cy="177800"/>
          </a:xfrm>
          <a:prstGeom prst="rightArrow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740150" y="4252913"/>
            <a:ext cx="5080000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widen mouth 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raise eyebrows</a:t>
            </a:r>
            <a:r>
              <a:rPr lang="en-US" altLang="zh-CN" sz="4000">
                <a:solidFill>
                  <a:srgbClr val="FF0000"/>
                </a:solidFill>
                <a:latin typeface="Monotype Corsiva" panose="03010101010201010101" charset="0"/>
              </a:rPr>
              <a:t> </a:t>
            </a:r>
            <a:endParaRPr lang="en-US" altLang="en-US" sz="4000">
              <a:solidFill>
                <a:srgbClr val="FF0000"/>
              </a:solidFill>
              <a:latin typeface="Monotype Corsiva" panose="03010101010201010101" charset="0"/>
            </a:endParaRPr>
          </a:p>
        </p:txBody>
      </p:sp>
      <p:pic>
        <p:nvPicPr>
          <p:cNvPr id="22532" name="图片 8" descr="src=http___n1.itc.cn_img8_wb_recom_2016_08_08_147064493956613030.GIF&amp;refer=http___n1.itc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6850" y="1550988"/>
            <a:ext cx="2668588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文本框 4"/>
          <p:cNvSpPr txBox="1">
            <a:spLocks noChangeArrowheads="1"/>
          </p:cNvSpPr>
          <p:nvPr/>
        </p:nvSpPr>
        <p:spPr bwMode="auto">
          <a:xfrm>
            <a:off x="3652838" y="398463"/>
            <a:ext cx="7042150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cs typeface="Times New Roman" panose="02020603050405020304" charset="0"/>
              </a:rPr>
              <a:t>Emotion</a:t>
            </a:r>
            <a:r>
              <a:rPr lang="zh-CN" altLang="en-US" sz="4000"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surprised/amazed/astonished</a:t>
            </a:r>
            <a:endParaRPr lang="en-US" altLang="en-US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534" name="文本框 5"/>
          <p:cNvSpPr txBox="1">
            <a:spLocks noChangeArrowheads="1"/>
          </p:cNvSpPr>
          <p:nvPr/>
        </p:nvSpPr>
        <p:spPr bwMode="auto">
          <a:xfrm>
            <a:off x="3109913" y="3074988"/>
            <a:ext cx="908208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Facial expressions and movements of body:</a:t>
            </a:r>
            <a:endParaRPr lang="en-US" altLang="zh-CN" sz="4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0" grpId="0"/>
      <p:bldP spid="10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 descr="u=3565044913,1810405078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65225"/>
            <a:ext cx="210661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11" descr="src=http___img.soogif.com_fT4R09deux7qO3b5oui5yw2wR98RNDCL.gif&amp;refer=http___img.soo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97225"/>
            <a:ext cx="2106613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图片 9" descr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32388"/>
            <a:ext cx="21066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文本框 6"/>
          <p:cNvSpPr txBox="1">
            <a:spLocks noChangeArrowheads="1"/>
          </p:cNvSpPr>
          <p:nvPr/>
        </p:nvSpPr>
        <p:spPr bwMode="auto">
          <a:xfrm>
            <a:off x="3159125" y="187325"/>
            <a:ext cx="83470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1F2DA8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Case1: delighted/cheerful/joyful/excited</a:t>
            </a:r>
            <a:endParaRPr lang="en-US" altLang="zh-CN" sz="4000">
              <a:solidFill>
                <a:srgbClr val="1F2DA8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3557" name="文本框 1"/>
          <p:cNvSpPr txBox="1">
            <a:spLocks noChangeArrowheads="1"/>
          </p:cNvSpPr>
          <p:nvPr/>
        </p:nvSpPr>
        <p:spPr bwMode="auto">
          <a:xfrm>
            <a:off x="3038475" y="1931988"/>
            <a:ext cx="8850313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1)She was wearing a big smile, and her eyes twinkled </a:t>
            </a:r>
            <a:r>
              <a:rPr lang="zh-CN" altLang="en-US" sz="40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with delight</a:t>
            </a:r>
            <a:r>
              <a:rPr lang="en-US" altLang="zh-CN" sz="40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endParaRPr lang="zh-CN" altLang="en-US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2)She </a:t>
            </a:r>
            <a:r>
              <a:rPr lang="zh-CN" altLang="en-US" sz="40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was delighted,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and tears rolled down her cheeks.  </a:t>
            </a:r>
            <a:endParaRPr lang="zh-CN" altLang="en-US" sz="400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4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3)She burst into laughter, danced and sang </a:t>
            </a:r>
            <a:r>
              <a:rPr lang="zh-CN" altLang="en-US" sz="4000">
                <a:solidFill>
                  <a:srgbClr val="1F2DA8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delightedly.</a:t>
            </a:r>
            <a:endParaRPr lang="zh-CN" altLang="en-US" sz="4000">
              <a:solidFill>
                <a:srgbClr val="1F2DA8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5f6be616-a7bc-4835-8259-9b0acf2d83a7}"/>
  <p:tag name="TABLE_ENDDRAG_ORIGIN_RECT" val="934*508"/>
  <p:tag name="TABLE_ENDDRAG_RECT" val="9*16*934*5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8347</Words>
  <Application>WPS 演示</Application>
  <PresentationFormat>自定义</PresentationFormat>
  <Paragraphs>316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Times New Roman</vt:lpstr>
      <vt:lpstr>Monotype Corsiva</vt:lpstr>
      <vt:lpstr>Aharoni</vt:lpstr>
      <vt:lpstr>仿宋</vt:lpstr>
      <vt:lpstr>黑体</vt:lpstr>
      <vt:lpstr>Mongolian Baiti</vt:lpstr>
      <vt:lpstr>Arial Unicode MS</vt:lpstr>
      <vt:lpstr>Yu Gothic UI Semibold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Dean</dc:creator>
  <cp:lastModifiedBy>SXF</cp:lastModifiedBy>
  <cp:revision>191</cp:revision>
  <dcterms:created xsi:type="dcterms:W3CDTF">2021-12-07T13:39:00Z</dcterms:created>
  <dcterms:modified xsi:type="dcterms:W3CDTF">2021-12-29T02:50:29Z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156E2CCA3EDE4F128929BAB73A2AAA0A</vt:lpwstr>
  </property>
  <property fmtid="{D5CDD505-2E9C-101B-9397-08002B2CF9AE}" pid="3" name="KSOProductBuildVer">
    <vt:lpwstr>2052-10.8.2.6837</vt:lpwstr>
  </property>
</Properties>
</file>